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337" r:id="rId6"/>
    <p:sldId id="348" r:id="rId7"/>
    <p:sldId id="349" r:id="rId8"/>
    <p:sldId id="338" r:id="rId9"/>
    <p:sldId id="314" r:id="rId10"/>
    <p:sldId id="313" r:id="rId11"/>
    <p:sldId id="317" r:id="rId12"/>
    <p:sldId id="316" r:id="rId13"/>
    <p:sldId id="315" r:id="rId14"/>
    <p:sldId id="350" r:id="rId15"/>
    <p:sldId id="319" r:id="rId16"/>
    <p:sldId id="320" r:id="rId17"/>
    <p:sldId id="295" r:id="rId18"/>
    <p:sldId id="321" r:id="rId19"/>
    <p:sldId id="280" r:id="rId20"/>
    <p:sldId id="284" r:id="rId21"/>
    <p:sldId id="326" r:id="rId22"/>
    <p:sldId id="281" r:id="rId23"/>
    <p:sldId id="307" r:id="rId24"/>
    <p:sldId id="308" r:id="rId25"/>
    <p:sldId id="305" r:id="rId26"/>
    <p:sldId id="306" r:id="rId27"/>
    <p:sldId id="351" r:id="rId28"/>
    <p:sldId id="352" r:id="rId29"/>
    <p:sldId id="353" r:id="rId30"/>
    <p:sldId id="309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28" r:id="rId41"/>
    <p:sldId id="330" r:id="rId42"/>
    <p:sldId id="331" r:id="rId43"/>
    <p:sldId id="334" r:id="rId44"/>
    <p:sldId id="354" r:id="rId45"/>
    <p:sldId id="356" r:id="rId46"/>
    <p:sldId id="355" r:id="rId47"/>
    <p:sldId id="335" r:id="rId48"/>
    <p:sldId id="33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4638" autoAdjust="0"/>
  </p:normalViewPr>
  <p:slideViewPr>
    <p:cSldViewPr>
      <p:cViewPr>
        <p:scale>
          <a:sx n="96" d="100"/>
          <a:sy n="96" d="100"/>
        </p:scale>
        <p:origin x="1118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4365-6DFE-4F9E-8F89-B883A96641A8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C9820-01C1-4FCD-BECB-DF370D8F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5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6E6A81-E226-49BC-86A1-C4DD4499BDC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A9F9E3-C20F-48E1-81A6-5B30E19D910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murf.sfsu.edu/~debugger/wb/guide_user_interface.ph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co0bp6ng39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SjQeL-9cTls" TargetMode="Externa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IZ4It69Llo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a33bpqA8Pw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o_Qe2wr9FI&amp;feature=youtu.be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lMy5PIsJQsc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xYM-RgVqTI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b="0" dirty="0" smtClean="0"/>
              <a:t>Development and Evaluation of </a:t>
            </a:r>
            <a:br>
              <a:rPr lang="en-US" sz="3600" b="0" dirty="0" smtClean="0"/>
            </a:br>
            <a:r>
              <a:rPr lang="en-US" sz="3600" b="0" dirty="0" smtClean="0"/>
              <a:t>“World of Balance,” a Multiplayer Online Game for Ecology Education and Research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76800"/>
            <a:ext cx="7467600" cy="19812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Ilmi </a:t>
            </a:r>
            <a:r>
              <a:rPr lang="en-US" dirty="0" smtClean="0"/>
              <a:t>Yoon, </a:t>
            </a:r>
            <a:r>
              <a:rPr lang="en-US" dirty="0" smtClean="0"/>
              <a:t>Gary </a:t>
            </a:r>
            <a:r>
              <a:rPr lang="en-US" dirty="0" smtClean="0"/>
              <a:t>Ng, David Hoff and </a:t>
            </a:r>
            <a:r>
              <a:rPr lang="en-US" dirty="0" err="1" smtClean="0"/>
              <a:t>CSc</a:t>
            </a:r>
            <a:r>
              <a:rPr lang="en-US" dirty="0" smtClean="0"/>
              <a:t> 631/831 students </a:t>
            </a:r>
          </a:p>
          <a:p>
            <a:pPr algn="ctr"/>
            <a:r>
              <a:rPr lang="en-US" dirty="0" smtClean="0"/>
              <a:t>Computer </a:t>
            </a:r>
            <a:r>
              <a:rPr lang="en-US" dirty="0" smtClean="0"/>
              <a:t>Science </a:t>
            </a:r>
            <a:r>
              <a:rPr lang="en-US" dirty="0" err="1" smtClean="0"/>
              <a:t>Dept</a:t>
            </a:r>
            <a:endParaRPr lang="en-US" dirty="0" smtClean="0"/>
          </a:p>
          <a:p>
            <a:pPr algn="ctr"/>
            <a:r>
              <a:rPr lang="en-US" dirty="0" smtClean="0"/>
              <a:t>San Francisco State Univ.</a:t>
            </a:r>
            <a:r>
              <a:rPr lang="en-US" baseline="30000" dirty="0" smtClean="0"/>
              <a:t> </a:t>
            </a:r>
          </a:p>
        </p:txBody>
      </p:sp>
      <p:pic>
        <p:nvPicPr>
          <p:cNvPr id="1027" name="Picture 3" descr="C:\Users\Ilmi\Downloads\World of Balance Logos\World of Balance Eleph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895600"/>
            <a:ext cx="2362200" cy="1828800"/>
          </a:xfrm>
          <a:prstGeom prst="rect">
            <a:avLst/>
          </a:prstGeom>
          <a:noFill/>
        </p:spPr>
      </p:pic>
      <p:pic>
        <p:nvPicPr>
          <p:cNvPr id="1028" name="Picture 4" descr="C:\Users\Ilmi\Downloads\World of Balance Logos\World of Balance L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895600"/>
            <a:ext cx="2362200" cy="1828799"/>
          </a:xfrm>
          <a:prstGeom prst="rect">
            <a:avLst/>
          </a:prstGeom>
          <a:noFill/>
        </p:spPr>
      </p:pic>
      <p:pic>
        <p:nvPicPr>
          <p:cNvPr id="1029" name="Picture 5" descr="C:\Users\Ilmi\Downloads\World of Balance Logos\World of Balance Rh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895600"/>
            <a:ext cx="23622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Research 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a.     What human interactions with fishery ecosystems simultaneously lead to the greatest yield of preferred fish species and maintenance of the most ecosystem biomass and diversity?</a:t>
            </a:r>
          </a:p>
          <a:p>
            <a:r>
              <a:rPr lang="en-US" dirty="0" smtClean="0"/>
              <a:t>b.     How can different species of plant be extracted from an ecosystem for </a:t>
            </a:r>
            <a:r>
              <a:rPr lang="en-US" dirty="0" err="1" smtClean="0"/>
              <a:t>biofuels</a:t>
            </a:r>
            <a:r>
              <a:rPr lang="en-US" dirty="0" smtClean="0"/>
              <a:t> while maintaining the largest populations of endangered species?</a:t>
            </a:r>
          </a:p>
          <a:p>
            <a:r>
              <a:rPr lang="en-US" dirty="0" smtClean="0"/>
              <a:t>c.     How can humans most effectively sustain themselves with yields of wild foods from terrestrial and near shore ecosystems combined with limited agricultural potential available on small Pacific islands?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486400"/>
            <a:ext cx="53340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Computational Ecosystem Research </a:t>
            </a:r>
          </a:p>
          <a:p>
            <a:pPr algn="ctr"/>
            <a:r>
              <a:rPr lang="en-US" sz="2400" dirty="0" smtClean="0"/>
              <a:t>(Structure and Dynamics  of Ecological Network)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1752600"/>
            <a:ext cx="318414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Bio-Diversity Research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2819400"/>
            <a:ext cx="292682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Habitat Degradation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3962400"/>
            <a:ext cx="2648097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Climate Change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endCxn id="4" idx="0"/>
          </p:cNvCxnSpPr>
          <p:nvPr/>
        </p:nvCxnSpPr>
        <p:spPr>
          <a:xfrm flipH="1">
            <a:off x="4648200" y="2209800"/>
            <a:ext cx="2286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00400" y="3886200"/>
            <a:ext cx="609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257800" y="3276600"/>
            <a:ext cx="5334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</p:cNvCxnSpPr>
          <p:nvPr/>
        </p:nvCxnSpPr>
        <p:spPr>
          <a:xfrm flipH="1">
            <a:off x="6553200" y="4485620"/>
            <a:ext cx="562049" cy="1000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95400" y="3348335"/>
            <a:ext cx="318414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Bio-Diversity Research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3429000"/>
            <a:ext cx="326038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Sustainability Research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12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Current Address of Computational Ecology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2680"/>
            <a:ext cx="8305800" cy="4541520"/>
          </a:xfrm>
        </p:spPr>
        <p:txBody>
          <a:bodyPr>
            <a:normAutofit/>
          </a:bodyPr>
          <a:lstStyle/>
          <a:p>
            <a:r>
              <a:rPr lang="en-US" b="1" dirty="0" smtClean="0"/>
              <a:t>Only recently has this understanding progressed to the point that realistically complex ecosystems can be computationally modeled. </a:t>
            </a:r>
          </a:p>
          <a:p>
            <a:r>
              <a:rPr lang="en-US" dirty="0" smtClean="0"/>
              <a:t>Simpler model produces much less accurate data than more realistic ones</a:t>
            </a:r>
          </a:p>
          <a:p>
            <a:r>
              <a:rPr lang="en-US" dirty="0" smtClean="0"/>
              <a:t>Shortage of computational ecologists and the difficulty of understanding the mathematical, computational, and ecological details of programming and running these models combined with analyzing the huge amounts of simulated data.</a:t>
            </a: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12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can crowd computing help complex ecology research?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39268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 system parameters, 8 node parameters and 15 link parameters. In case of Serengeti web, there are 95 nodes and 547 links, then there are 8 system parameters, 760 node parameters and 8205 parameters that are all interdependent.</a:t>
            </a:r>
          </a:p>
          <a:p>
            <a:r>
              <a:rPr lang="en-US" dirty="0" smtClean="0"/>
              <a:t>8*100*760*100*8205*100 = 48,000,000,000,000 cases if each parameter has about 100 interpolation gap.</a:t>
            </a:r>
          </a:p>
          <a:p>
            <a:r>
              <a:rPr lang="en-US" dirty="0" smtClean="0"/>
              <a:t>Scientists run simulations by tweaking parameters to match to realistic food web parameter sets.</a:t>
            </a:r>
          </a:p>
          <a:p>
            <a:r>
              <a:rPr lang="en-US" dirty="0" smtClean="0"/>
              <a:t>Can we use a game like </a:t>
            </a:r>
            <a:r>
              <a:rPr lang="en-US" dirty="0" err="1" smtClean="0"/>
              <a:t>FarmVille</a:t>
            </a:r>
            <a:r>
              <a:rPr lang="en-US" dirty="0" smtClean="0"/>
              <a:t> for players to nurture a ecosystem that is close to a realistic food web?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0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xIQEhAREBIPFRARFhYSERUSGRgSFxgZFRkYGxUVGBgaHCgsGBonHRUVITEkJikrMC4uGSAzODQuNygtLi0BCgoKDgwOFA8PFSwcFBkrLDcrLCwrKywsNywsNywsKzcsNyssLCssNywsKywrLCsrKysrKyssKyssLCw3KywsK//AABEIAOYA2wMBIgACEQEDEQH/xAAbAAEAAgMBAQAAAAAAAAAAAAAABAUBAwYCB//EAEQQAAICAQIEAwMHCAcJAQAAAAECAAMRBCEFEjFBBhNRIjJhFCNCUlNxgRUzYmORkpPTQ3JzgrHB0gcWJEShorPD0YP/xAAXAQEBAQEAAAAAAAAAAAAAAAAAAQMC/8QAFxEBAQEBAAAAAAAAAAAAAAAAACERAf/aAAwDAQACEQMRAD8A+2TlvFniR9Jfp6Vs0FS21XWmzWuakzW1ShFIIyx8wnH6JnUyv1PCK7NRVqX3aqqylVIBXFrVsWwR7w8oY+8zPjvrltN/tBAWqy6i3ym0Y1jmlWtKgWOjuScfNBVDAncg9DLrW+L9PVa1bC8rWa1uuSstTU1uPLWx+xIZDsDgMM4zN/FfDteoOoLNYPlOlbRMFxgIxc8y5HvfOH4bDaQ9Z4OqtdybtStNxrfU0KVFdzVBQrPleYZFaAhWAIUZ7xErZT4uoa/5PyakE3WaUWNXirza1LFA+dyVViPu3wY4R4vo1VtVVdeqHnJZbS9lZSuxKioLoxO4POMbdN9gRnb/ALt15Q89hKauzXAHGOexLEKHb3MWt8dhvOe8JeGtXRqaHvyun0tF1FKNcuoCi1qiqV4pQhFFeMuS3ujtLBK8V+L7dFqRVyadKuRHWzUtZWlpZmD1paFKVsoAPtke8O28k/75Imq1Omtrt5Kr9Pp0trQsgOpqqZPMfOBl7OXbONs4zmSeNeFhqWtYarWUpqEFWorqZCligEdHRvLPKcEoVJGPSem8KU/PANYFtu0uoIGMKdIKRWo290jTpnO+5iDGo8W0VO63LfUqLc4e1AqsNOM2lVzz4xuCVAYe7mVZ8bFm1OKLalor0jgamtq7CdTc1e653XlCkEHYkg7ggbD/ALPdMXsZntK2nU864qBb5WGFnNYEDtjm9kljgACb18FqRd5uq1lz3Lp0Z7TXzAaW021gcqAbkkHbfc9TmIJKeLaDqPk3JqQ3nnS+Ya/mvNCc4Tnz1K5/ZvjaY4V4vo1NtVVaakecLGosevlqsWrHM6MTupyMevXoQTu/3br5ubnsz8s+X/R9/k5OTp7mN/XPec54V8M6unU6d7gU02lrvSqs3reqi0rypUBShCAL1ck9ANogsOKeMPk3EfktqoNL5Hmtbk8wcre4U745eTTWn78TRwDxw1mnSzVUONVZdZSmn0ym1z5YDMcE9gdySB09ZYeIvBmn1xvNzW/Prp0blIGBp3sYY2+l5rqfh6TN3hCsnnqu1FNwuu1FdtXJzJ54AtrAZSpQ8q7EHcA9og067xvQtQspTUWs1Nl/KlbN5a1EqxuGxTDqVI3OVbbYz1T4104fT02c4ttTTmxkXNVb6kDy0ZicgknbY4yM4zPF3gWooq1ajWUnyrKLmrZOa5bXNjmwsh9rnd25lwRztjAM3U+D6kururuvXlSlLEHllbfk68tbMShKnGAeQrkAZ6SQWPhziTamk2sqqRbqKsLnGKb7KlO/cisE/EyzkLg/DV0tflIWK+ZdblsZzda9rDYdAbCB8AJNkUiIgZiYiBmMTEQM4mMREBiZmIgIiICIiAiIgIiICIiAiIgIiICIiAiIgIiICIiAiIgIiICIiAiIgIiICIiAiIgIiICIiAiIgIicx4T46NVVr2TJajVaioAbn2T7HT1gdPEoPDg1NbPVqi78jGqmwtnzEUB1tYDo3znIfU1Z7y/gIiICIiAiIgIiICIiAiIgIiICIiAiIgIiICIiAiIgYsXIIyRkEZHUZ7j4yh8KcEo0vyg6dAgaxlYDo3IfZY+rbnJ6nvnAl/IPCh+e/trP8RKJ0REgREQEREBERAREQEREBERAREQEREBERAREQEREBERASv4O2fP3H5+z/ETX4g4v8mQcq899p5KK+nM3dmP0UXqzfgMkgHj/AAho/wAkNYHcvTq7Oe6xtvLubYHH2TdMncHlyTnaj6JERIEREBERAREQEREBERAREQEREBERAREQI1/EKkcVM6iwobAu+SqkBmA74LL09RHEtatFT2vsiYLk9lyAzfgCT+Ei8S4Otz12k/OUur1EZBHKGBVj3VuY52/wmjxNobdToNXpwF866mypd9suCqnPpuCZRdRKTwcL10tVeqKvbUPKNi/T5PZyQejZBB+Iz3l3IEi8T4gmnrax84GAqruzMdlRR3YnYTbqtSlSs9jBUQFmY7AATk/Pt1FgvtyqDfT1HbkGCPMcfasCf6oOOpbNHmhbGZr78efZthd1rTORUvqB3Pc7+gEbhGuGqpdiFZS91RBAIISx0xjvsJK1fP5beXjnweXOwz2yfTOJQeBOEvo6Lamc2J5tjKxGGyHZXBHoSvN/elR1vhzXtWw0lxJGM6WwnPMoG9TH7RQOv0lwdyGnSTjNXpxaMZI+krL7ysu6sp7EGXfh3ipuVq7eUairHmcuwcH3bVHZWwduxBG+ATFXERPNrEKSo5mA2GcZPYZ7SDTXrFay2sY+aVCx9C/McH02UH8RNfDOJ1alFspYsjKGBIK9SRgggEMCpBB3GJzfgzg+oQcRfVWqz6y925qxjAUeXhebsOQ4+HL90vtJwkU2vZUSq2u9tq9QzMFGw+iMrzfeT6yiyiIkCIiAiIgIiICIiAiIgIiICIiBC4f7L31+j86/dYAx/wC/zJNJkN/ZvQ9rK2U/ehDKP2NZ+yUvHNWdSzaeskUIcahh9Mj+gU/V+uf7v1sUQ9bqzrHDf8rUeaobjzXHS1h3QfRHc+12WbwOn3bzYBsf8tv2RgAj7pUaSpxjHeQuFr7Fnf527/yvLEdBIfC19h/7W7/yvAkhfh2zI99LZS2rAvqJNZ7EHHNW3qjYAI9QD1Akz/5MAe7AveEcSTU1ixAQclXRveR195G+I/YRgjYibtbf5ddlmM8ilgPUgbD8TOVNzaZ/lFalgcLqK16ug6Oo72L29RkemOg1OoS5KPLYMl7oysu4Kr85kfAhMfjIqVoqPLrrTOeRVUn1wACZuiJAiIgIiICIiBG1Auz82aeX9MMTn8DI11moQczNpQNh7tnUkAADm3JJAx6mWUj67TeYoAPKysrqcZGVOdx3B6fjAi1WalhkHTdSN1sHTrsTPX/Feuk/ZZ/9mniHBzcSTYoDKVYcudyliZ97piz/ALZj8hqHDqVA5ixXlwCDycvQjdSgwTkYJGO8qN3Nqc45tJnrjD9uv0viJsA1H1tN+6/+uReHcCFJUqykKjV45ce8tIz123pJPrz/AA31/kE8jJ5oIYYBZOZl33Abmzy4C/HIyScwqXfZeis7Ppwqgsx5H2A3J9+ZQ6g/T0/f6Djp97zQnBABeObe9GRjy/WLHPXfHPj8Jrs8PAlm58MebBCjI5mvbrnp8/0/R+MCaBqPraf91/8AXM8uo+tp/wBx/wDXN+lp5EVfZ2H0Ryj44GTgfiZF4nrWUrTTynUWZ5Ad1RR1tcD6I9O5IG3UBzXiuviOoeqjRXadLK2FlzhSvlqwKgcxLe2QzEAAbDORtmfp/D99aLWl2nCrso8uz/O3c/Ey84doloTkUkkks7tuzsfediOpP7BsBgACSYHPfkbU7/Paf+E/82DwXU5z52m6Y/NP/NnQxGjmdRwnUKpJv0oAB3NbgD4n53pKnwp4f4hXUyanU6VrfMdvZRmADHmA2ZcZJJ6dx6Ts+JaUXVtUyqyWezYrdCh99T65GRj4yJwHRPp6xS5LhBhbGOWYAkIG9SECDPfEIg/kTU/b6b+C/wDNmRwTU7fP6fb9S/8ANnQxGq578iajGPP0/wDCf+dKK3hev0erptXU0fk8lxYhrPLVZb9Pl5sqhYL0bALE4wTO+nmysMCrAFWBDAjIIOxBHcRoieXqftdP/Cf+dM+XqPtdP/Bf+dI/DQ2nYadyzV/8s53PKP6Fz3ZR0P0lG+SCTaQIfl6j7XT/AMF/50eXqPtdP/Bf+dJkSCH5Wo+10/8ABf8AnR5eo+10/wDBf+dJkQIa16jvbR+FTj/3SZEQEREBERAREQERNOs1S0oXc4UY6bkknCqo7sSQAO5MDVxPXeSowpexzyVVg4Lt1xk9AACSewBM8cL0BqDPY3PfaQ1r9ASOiIPo1qNgPvJySSfHDtIxdtRcD5zjlVSQRUn2Yx9IkAse5wMkKssYCIiAiIgIiICIiAiIgatVpxYpRsgHoRsQQchgexBAP4SLwzWMxam7A1FeObGyup921B2BxuPokEehM+VvHNNlPOQhLqAbK3PTAGXR/WtgMEfcRuBAsonN+FvGNXEaBfp6tTjJVlKj3hjID55T19ZcG29vdqRR+sfcf3VBB/elEyeEuUjIZSPUEGRfk1ze9fyj9Uir+0uX/wApynFPBOjR9Rr9XU2pbZhUACDjbJXbzHOSTnb0G0DtksB6EHGxwcz1IXB7qnqVtOEFJ/N+XgKV7MoHaTZAiIgQeM8TXS1rbZtX5ldbt9XzXWtW+7mdM/DMgcc4VZbbTdW3L5eK3B3WymwkXqVzuRhGB7FfiZ68acGOu0d+lUgG7y1yd+UCxCzY74AJx8Ju8MVummqSyxrGReTnbHP7OxD42LAgjIxnEosdM5ZQTjJ9AR/0PSbIiQYscKCzEBVBLE7AAdST2Eq9HWdQ66mwEImfkyMMEZyPOYdmYHYHdVPqxA9gnUufdOlX8Ta4O4/s1wP6x+A9qylCIiQIiICIiAiIgIiICIldq+JHnNNC+ZcMc3ZK89DY3Y+ijLHI2A3gSNfr66FDWHqeVFALM7dlRRuzbHYSu/J9mrw2rHLT1XS5yD8byNrD+gPZHfm2ImaPhoRzdYfMvYY522CqfoVr9Bf+pwMkneTpRhECjCgAegGBMxEgTxZWGxn6J5h9/wAfXrPcQIui4elJPljlXlVFQY5VCFiANv0zJURAREQEg6L2Lbq+xIuT7n2YfvKx/vCTpA4h7FlFu2Axqcn6tuAPx8xavwJlE+VOpvfUWGmolaqz/wATauxJ+wrPZse8w90EAe0cr74lq2ZxptOcXMA1rjfyaztz+nOcEKD6E7hSJO0unWpFRBhV2A/xJPck5JJ6kwNiIFAVQAoAAA2AA6ACZiJAiIgIiICIiAiIgJ5ttVAzOQqqMsWOAAOpJPQSLxDiSU4B5msfPl1oOZ3I64HoMjJOAO5Ej1cPe5hZquU8pDV0rvWhHQt9o4O+TsOwyMkNfnW6rarnq03ewjlssH6sH3F/TO57AbNLPSaVKlCVqFUb4HcncsT3Ynck7k9ZtiAiIgIiICIiAiIgIiICV3iLR236bUVUOqXOhFTtuFb6LfgZYxA5/wADK66bkvYNrEdl1jd2tznmJ7goUwdvZ5cADYdBKTjH/DWrrR+bwKtWP1efYu//ADLNn9Fm9BLuUIiJAiIgIiICImrValKkayxlVFGWZjgCBtlXdxBrGavTYZlyr2NvVWfQ499/0R0xuV2zr5bdVu3mU6b6u6XW/wBbvUnw947Z5dwbWila1VEVVRRhVUYAA7ADpKI3D+GrVzNlntfHmWvu7Y6D9FRk4UYAydtzJkRIEREBERAREQEREBERAREQEREDDoGBBAIIwQdwQeoMqeD2mp20b5+bXn07E556c4AyerIfZPwKH6Ut5X8Y0bOq2Vfn6T5lW+M7Yasn6rLlfhseoEosImjQ6tbq1sTPKw6HYgjZlI7MCCCOxBm+QeL7VRWdyFRAWYnYAAZJPwwJXV8dpC6Y2NyNqV56lYHJwnmFf6wXJx8DiU/+0bQanVaY6XTuqeflX2JZwAWNY+qCFOSc52HcmXHEOCV6hQlnNyjyyoHslSjBgQfjjB+GR3lFlW/MARnf12P7J6mrTVFQQSSSSdyT1JOMnsM4kB9e95KaXl5QcPewygx7y1j+kft9UHqSQVgbuIcTWorWA1l7jKVJ7xH1mPREHdjt23JAOrTcNLOt2qKvap5q0GfKqO4ygPvPgkc53645QSJJ4fw9KQ3Lks5zY7Hmdz9Zj3+7oOgAG0lQEREgREQEREBERAREQEREBERAREQEREBERAp8fJbyf6DVsM9cJfjr8FsAHp7Y7lzLiaNdpFuretxlXGDjYj0IPYg4IPYgSFwjiBKWJecXaYlLjjAYAcy2qPqsuDt0PMucqZRIQh7mP2I8v+84VmGPgvJ+8Zt1urSlC9jcqjA7kknYKoG7MTsANzKuviJQCqtPM1T5tdAcLX5hzm18HkUZ5R1YhdgcHE3SaAhhbcwsuAwDjCJnqK0yeXrgncnueggRhp7dVvcGro7Ug+24/XEdB+gp3HvE5Ki2RAoAUAADAA2AA6ADsJmJAiIgIiICIiAiIgIiICIiAiIgIiICIiAiIgIiICcx4x8M3aw0tptSdNYp5b2UE+ZVnJrPrg5Iz6n1MRKL/QaKuheStcDOT3JJ6szHdmPcneSIiQIiICIiAiIgIiICIiAiIgIiICIiAiIgf//Z"/>
          <p:cNvSpPr>
            <a:spLocks noChangeAspect="1" noChangeArrowheads="1"/>
          </p:cNvSpPr>
          <p:nvPr/>
        </p:nvSpPr>
        <p:spPr bwMode="auto">
          <a:xfrm>
            <a:off x="155575" y="7889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data:image/jpeg;base64,/9j/4AAQSkZJRgABAQAAAQABAAD/2wCEAAkGBxIQEhAREBIPFRARFhYSERUSGRgSFxgZFRkYGxUVGBgaHCgsGBonHRUVITEkJikrMC4uGSAzODQuNygtLi0BCgoKDgwOFA8PFSwcFBkrLDcrLCwrKywsNywsNywsKzcsNyssLCssNywsKywrLCsrKysrKyssKyssLCw3KywsK//AABEIAOYA2wMBIgACEQEDEQH/xAAbAAEAAgMBAQAAAAAAAAAAAAAABAUBAwYCB//EAEQQAAICAQIEAwMHCAcJAQAAAAECAAMRBCEFEjFBBhNRIjJhFCNCUlNxgRUzYmORkpPTQ3JzgrHB0gcWJEShorPD0YP/xAAXAQEBAQEAAAAAAAAAAAAAAAAAAQMC/8QAFxEBAQEBAAAAAAAAAAAAAAAAACERAf/aAAwDAQACEQMRAD8A+2TlvFniR9Jfp6Vs0FS21XWmzWuakzW1ShFIIyx8wnH6JnUyv1PCK7NRVqX3aqqylVIBXFrVsWwR7w8oY+8zPjvrltN/tBAWqy6i3ym0Y1jmlWtKgWOjuScfNBVDAncg9DLrW+L9PVa1bC8rWa1uuSstTU1uPLWx+xIZDsDgMM4zN/FfDteoOoLNYPlOlbRMFxgIxc8y5HvfOH4bDaQ9Z4OqtdybtStNxrfU0KVFdzVBQrPleYZFaAhWAIUZ7xErZT4uoa/5PyakE3WaUWNXirza1LFA+dyVViPu3wY4R4vo1VtVVdeqHnJZbS9lZSuxKioLoxO4POMbdN9gRnb/ALt15Q89hKauzXAHGOexLEKHb3MWt8dhvOe8JeGtXRqaHvyun0tF1FKNcuoCi1qiqV4pQhFFeMuS3ujtLBK8V+L7dFqRVyadKuRHWzUtZWlpZmD1paFKVsoAPtke8O28k/75Imq1Omtrt5Kr9Pp0trQsgOpqqZPMfOBl7OXbONs4zmSeNeFhqWtYarWUpqEFWorqZCligEdHRvLPKcEoVJGPSem8KU/PANYFtu0uoIGMKdIKRWo290jTpnO+5iDGo8W0VO63LfUqLc4e1AqsNOM2lVzz4xuCVAYe7mVZ8bFm1OKLalor0jgamtq7CdTc1e653XlCkEHYkg7ggbD/ALPdMXsZntK2nU864qBb5WGFnNYEDtjm9kljgACb18FqRd5uq1lz3Lp0Z7TXzAaW021gcqAbkkHbfc9TmIJKeLaDqPk3JqQ3nnS+Ya/mvNCc4Tnz1K5/ZvjaY4V4vo1NtVVaakecLGosevlqsWrHM6MTupyMevXoQTu/3br5ubnsz8s+X/R9/k5OTp7mN/XPec54V8M6unU6d7gU02lrvSqs3reqi0rypUBShCAL1ck9ANogsOKeMPk3EfktqoNL5Hmtbk8wcre4U745eTTWn78TRwDxw1mnSzVUONVZdZSmn0ym1z5YDMcE9gdySB09ZYeIvBmn1xvNzW/Prp0blIGBp3sYY2+l5rqfh6TN3hCsnnqu1FNwuu1FdtXJzJ54AtrAZSpQ8q7EHcA9og067xvQtQspTUWs1Nl/KlbN5a1EqxuGxTDqVI3OVbbYz1T4104fT02c4ttTTmxkXNVb6kDy0ZicgknbY4yM4zPF3gWooq1ajWUnyrKLmrZOa5bXNjmwsh9rnd25lwRztjAM3U+D6kururuvXlSlLEHllbfk68tbMShKnGAeQrkAZ6SQWPhziTamk2sqqRbqKsLnGKb7KlO/cisE/EyzkLg/DV0tflIWK+ZdblsZzda9rDYdAbCB8AJNkUiIgZiYiBmMTEQM4mMREBiZmIgIiICIiAiIgIiICIiAiIgIiICIiAiIgIiICIiAiIgIiICIiAiIgIiICIiAiIgIiICIiAiIgIicx4T46NVVr2TJajVaioAbn2T7HT1gdPEoPDg1NbPVqi78jGqmwtnzEUB1tYDo3znIfU1Z7y/gIiICIiAiIgIiICIiAiIgIiICIiAiIgIiICIiAiIgYsXIIyRkEZHUZ7j4yh8KcEo0vyg6dAgaxlYDo3IfZY+rbnJ6nvnAl/IPCh+e/trP8RKJ0REgREQEREBERAREQEREBERAREQEREBERAREQEREBERASv4O2fP3H5+z/ETX4g4v8mQcq899p5KK+nM3dmP0UXqzfgMkgHj/AAho/wAkNYHcvTq7Oe6xtvLubYHH2TdMncHlyTnaj6JERIEREBERAREQEREBERAREQEREBERAREQI1/EKkcVM6iwobAu+SqkBmA74LL09RHEtatFT2vsiYLk9lyAzfgCT+Ei8S4Otz12k/OUur1EZBHKGBVj3VuY52/wmjxNobdToNXpwF866mypd9suCqnPpuCZRdRKTwcL10tVeqKvbUPKNi/T5PZyQejZBB+Iz3l3IEi8T4gmnrax84GAqruzMdlRR3YnYTbqtSlSs9jBUQFmY7AATk/Pt1FgvtyqDfT1HbkGCPMcfasCf6oOOpbNHmhbGZr78efZthd1rTORUvqB3Pc7+gEbhGuGqpdiFZS91RBAIISx0xjvsJK1fP5beXjnweXOwz2yfTOJQeBOEvo6Lamc2J5tjKxGGyHZXBHoSvN/elR1vhzXtWw0lxJGM6WwnPMoG9TH7RQOv0lwdyGnSTjNXpxaMZI+krL7ysu6sp7EGXfh3ipuVq7eUairHmcuwcH3bVHZWwduxBG+ATFXERPNrEKSo5mA2GcZPYZ7SDTXrFay2sY+aVCx9C/McH02UH8RNfDOJ1alFspYsjKGBIK9SRgggEMCpBB3GJzfgzg+oQcRfVWqz6y925qxjAUeXhebsOQ4+HL90vtJwkU2vZUSq2u9tq9QzMFGw+iMrzfeT6yiyiIkCIiAiIgIiICIiAiIgIiICIiBC4f7L31+j86/dYAx/wC/zJNJkN/ZvQ9rK2U/ehDKP2NZ+yUvHNWdSzaeskUIcahh9Mj+gU/V+uf7v1sUQ9bqzrHDf8rUeaobjzXHS1h3QfRHc+12WbwOn3bzYBsf8tv2RgAj7pUaSpxjHeQuFr7Fnf527/yvLEdBIfC19h/7W7/yvAkhfh2zI99LZS2rAvqJNZ7EHHNW3qjYAI9QD1Akz/5MAe7AveEcSTU1ixAQclXRveR195G+I/YRgjYibtbf5ddlmM8ilgPUgbD8TOVNzaZ/lFalgcLqK16ug6Oo72L29RkemOg1OoS5KPLYMl7oysu4Kr85kfAhMfjIqVoqPLrrTOeRVUn1wACZuiJAiIgIiICIiBG1Auz82aeX9MMTn8DI11moQczNpQNh7tnUkAADm3JJAx6mWUj67TeYoAPKysrqcZGVOdx3B6fjAi1WalhkHTdSN1sHTrsTPX/Feuk/ZZ/9mniHBzcSTYoDKVYcudyliZ97piz/ALZj8hqHDqVA5ixXlwCDycvQjdSgwTkYJGO8qN3Nqc45tJnrjD9uv0viJsA1H1tN+6/+uReHcCFJUqykKjV45ce8tIz123pJPrz/AA31/kE8jJ5oIYYBZOZl33Abmzy4C/HIyScwqXfZeis7Ppwqgsx5H2A3J9+ZQ6g/T0/f6Djp97zQnBABeObe9GRjy/WLHPXfHPj8Jrs8PAlm58MebBCjI5mvbrnp8/0/R+MCaBqPraf91/8AXM8uo+tp/wBx/wDXN+lp5EVfZ2H0Ryj44GTgfiZF4nrWUrTTynUWZ5Ad1RR1tcD6I9O5IG3UBzXiuviOoeqjRXadLK2FlzhSvlqwKgcxLe2QzEAAbDORtmfp/D99aLWl2nCrso8uz/O3c/Ey84doloTkUkkks7tuzsfediOpP7BsBgACSYHPfkbU7/Paf+E/82DwXU5z52m6Y/NP/NnQxGjmdRwnUKpJv0oAB3NbgD4n53pKnwp4f4hXUyanU6VrfMdvZRmADHmA2ZcZJJ6dx6Ts+JaUXVtUyqyWezYrdCh99T65GRj4yJwHRPp6xS5LhBhbGOWYAkIG9SECDPfEIg/kTU/b6b+C/wDNmRwTU7fP6fb9S/8ANnQxGq578iajGPP0/wDCf+dKK3hev0erptXU0fk8lxYhrPLVZb9Pl5sqhYL0bALE4wTO+nmysMCrAFWBDAjIIOxBHcRoieXqftdP/Cf+dM+XqPtdP/Bf+dI/DQ2nYadyzV/8s53PKP6Fz3ZR0P0lG+SCTaQIfl6j7XT/AMF/50eXqPtdP/Bf+dJkSCH5Wo+10/8ABf8AnR5eo+10/wDBf+dJkQIa16jvbR+FTj/3SZEQEREBERAREQERNOs1S0oXc4UY6bkknCqo7sSQAO5MDVxPXeSowpexzyVVg4Lt1xk9AACSewBM8cL0BqDPY3PfaQ1r9ASOiIPo1qNgPvJySSfHDtIxdtRcD5zjlVSQRUn2Yx9IkAse5wMkKssYCIiAiIgIiICIiAiIgatVpxYpRsgHoRsQQchgexBAP4SLwzWMxam7A1FeObGyup921B2BxuPokEehM+VvHNNlPOQhLqAbK3PTAGXR/WtgMEfcRuBAsonN+FvGNXEaBfp6tTjJVlKj3hjID55T19ZcG29vdqRR+sfcf3VBB/elEyeEuUjIZSPUEGRfk1ze9fyj9Uir+0uX/wApynFPBOjR9Rr9XU2pbZhUACDjbJXbzHOSTnb0G0DtksB6EHGxwcz1IXB7qnqVtOEFJ/N+XgKV7MoHaTZAiIgQeM8TXS1rbZtX5ldbt9XzXWtW+7mdM/DMgcc4VZbbTdW3L5eK3B3WymwkXqVzuRhGB7FfiZ68acGOu0d+lUgG7y1yd+UCxCzY74AJx8Ju8MVummqSyxrGReTnbHP7OxD42LAgjIxnEosdM5ZQTjJ9AR/0PSbIiQYscKCzEBVBLE7AAdST2Eq9HWdQ66mwEImfkyMMEZyPOYdmYHYHdVPqxA9gnUufdOlX8Ta4O4/s1wP6x+A9qylCIiQIiICIiAiIgIiICIldq+JHnNNC+ZcMc3ZK89DY3Y+ijLHI2A3gSNfr66FDWHqeVFALM7dlRRuzbHYSu/J9mrw2rHLT1XS5yD8byNrD+gPZHfm2ImaPhoRzdYfMvYY522CqfoVr9Bf+pwMkneTpRhECjCgAegGBMxEgTxZWGxn6J5h9/wAfXrPcQIui4elJPljlXlVFQY5VCFiANv0zJURAREQEg6L2Lbq+xIuT7n2YfvKx/vCTpA4h7FlFu2Axqcn6tuAPx8xavwJlE+VOpvfUWGmolaqz/wATauxJ+wrPZse8w90EAe0cr74lq2ZxptOcXMA1rjfyaztz+nOcEKD6E7hSJO0unWpFRBhV2A/xJPck5JJ6kwNiIFAVQAoAAA2AA6ACZiJAiIgIiICIiAiIgJ5ttVAzOQqqMsWOAAOpJPQSLxDiSU4B5msfPl1oOZ3I64HoMjJOAO5Ej1cPe5hZquU8pDV0rvWhHQt9o4O+TsOwyMkNfnW6rarnq03ewjlssH6sH3F/TO57AbNLPSaVKlCVqFUb4HcncsT3Ynck7k9ZtiAiIgIiICIiAiIgIiICV3iLR236bUVUOqXOhFTtuFb6LfgZYxA5/wADK66bkvYNrEdl1jd2tznmJ7goUwdvZ5cADYdBKTjH/DWrrR+bwKtWP1efYu//ADLNn9Fm9BLuUIiJAiIgIiICImrValKkayxlVFGWZjgCBtlXdxBrGavTYZlyr2NvVWfQ499/0R0xuV2zr5bdVu3mU6b6u6XW/wBbvUnw947Z5dwbWila1VEVVRRhVUYAA7ADpKI3D+GrVzNlntfHmWvu7Y6D9FRk4UYAydtzJkRIEREBERAREQEREBERAREQEREDDoGBBAIIwQdwQeoMqeD2mp20b5+bXn07E556c4AyerIfZPwKH6Ut5X8Y0bOq2Vfn6T5lW+M7Yasn6rLlfhseoEosImjQ6tbq1sTPKw6HYgjZlI7MCCCOxBm+QeL7VRWdyFRAWYnYAAZJPwwJXV8dpC6Y2NyNqV56lYHJwnmFf6wXJx8DiU/+0bQanVaY6XTuqeflX2JZwAWNY+qCFOSc52HcmXHEOCV6hQlnNyjyyoHslSjBgQfjjB+GR3lFlW/MARnf12P7J6mrTVFQQSSSSdyT1JOMnsM4kB9e95KaXl5QcPewygx7y1j+kft9UHqSQVgbuIcTWorWA1l7jKVJ7xH1mPREHdjt23JAOrTcNLOt2qKvap5q0GfKqO4ygPvPgkc53645QSJJ4fw9KQ3Lks5zY7Hmdz9Zj3+7oOgAG0lQEREgREQEREBERAREQEREBERAREQEREBERAp8fJbyf6DVsM9cJfjr8FsAHp7Y7lzLiaNdpFuretxlXGDjYj0IPYg4IPYgSFwjiBKWJecXaYlLjjAYAcy2qPqsuDt0PMucqZRIQh7mP2I8v+84VmGPgvJ+8Zt1urSlC9jcqjA7kknYKoG7MTsANzKuviJQCqtPM1T5tdAcLX5hzm18HkUZ5R1YhdgcHE3SaAhhbcwsuAwDjCJnqK0yeXrgncnueggRhp7dVvcGro7Ug+24/XEdB+gp3HvE5Ki2RAoAUAADAA2AA6ADsJmJAiIgIiICIiAiIgIiICIiAiIgIiICIiAiIgIiICcx4x8M3aw0tptSdNYp5b2UE+ZVnJrPrg5Iz6n1MRKL/QaKuheStcDOT3JJ6szHdmPcneSIiQIiICIiAiIgIiICIiAiIgIiICIiAiIgf//Z"/>
          <p:cNvSpPr>
            <a:spLocks noChangeAspect="1" noChangeArrowheads="1"/>
          </p:cNvSpPr>
          <p:nvPr/>
        </p:nvSpPr>
        <p:spPr bwMode="auto">
          <a:xfrm>
            <a:off x="155575" y="7889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eg;base64,/9j/4AAQSkZJRgABAQAAAQABAAD/2wCEAAkGBxIQEhAREBIPFRARFhYSERUSGRgSFxgZFRkYGxUVGBgaHCgsGBonHRUVITEkJikrMC4uGSAzODQuNygtLi0BCgoKDgwOFA8PFSwcFBkrLDcrLCwrKywsNywsNywsKzcsNyssLCssNywsKywrLCsrKysrKyssKyssLCw3KywsK//AABEIAOYA2wMBIgACEQEDEQH/xAAbAAEAAgMBAQAAAAAAAAAAAAAABAUBAwYCB//EAEQQAAICAQIEAwMHCAcJAQAAAAECAAMRBCEFEjFBBhNRIjJhFCNCUlNxgRUzYmORkpPTQ3JzgrHB0gcWJEShorPD0YP/xAAXAQEBAQEAAAAAAAAAAAAAAAAAAQMC/8QAFxEBAQEBAAAAAAAAAAAAAAAAACERAf/aAAwDAQACEQMRAD8A+2TlvFniR9Jfp6Vs0FS21XWmzWuakzW1ShFIIyx8wnH6JnUyv1PCK7NRVqX3aqqylVIBXFrVsWwR7w8oY+8zPjvrltN/tBAWqy6i3ym0Y1jmlWtKgWOjuScfNBVDAncg9DLrW+L9PVa1bC8rWa1uuSstTU1uPLWx+xIZDsDgMM4zN/FfDteoOoLNYPlOlbRMFxgIxc8y5HvfOH4bDaQ9Z4OqtdybtStNxrfU0KVFdzVBQrPleYZFaAhWAIUZ7xErZT4uoa/5PyakE3WaUWNXirza1LFA+dyVViPu3wY4R4vo1VtVVdeqHnJZbS9lZSuxKioLoxO4POMbdN9gRnb/ALt15Q89hKauzXAHGOexLEKHb3MWt8dhvOe8JeGtXRqaHvyun0tF1FKNcuoCi1qiqV4pQhFFeMuS3ujtLBK8V+L7dFqRVyadKuRHWzUtZWlpZmD1paFKVsoAPtke8O28k/75Imq1Omtrt5Kr9Pp0trQsgOpqqZPMfOBl7OXbONs4zmSeNeFhqWtYarWUpqEFWorqZCligEdHRvLPKcEoVJGPSem8KU/PANYFtu0uoIGMKdIKRWo290jTpnO+5iDGo8W0VO63LfUqLc4e1AqsNOM2lVzz4xuCVAYe7mVZ8bFm1OKLalor0jgamtq7CdTc1e653XlCkEHYkg7ggbD/ALPdMXsZntK2nU864qBb5WGFnNYEDtjm9kljgACb18FqRd5uq1lz3Lp0Z7TXzAaW021gcqAbkkHbfc9TmIJKeLaDqPk3JqQ3nnS+Ya/mvNCc4Tnz1K5/ZvjaY4V4vo1NtVVaakecLGosevlqsWrHM6MTupyMevXoQTu/3br5ubnsz8s+X/R9/k5OTp7mN/XPec54V8M6unU6d7gU02lrvSqs3reqi0rypUBShCAL1ck9ANogsOKeMPk3EfktqoNL5Hmtbk8wcre4U745eTTWn78TRwDxw1mnSzVUONVZdZSmn0ym1z5YDMcE9gdySB09ZYeIvBmn1xvNzW/Prp0blIGBp3sYY2+l5rqfh6TN3hCsnnqu1FNwuu1FdtXJzJ54AtrAZSpQ8q7EHcA9og067xvQtQspTUWs1Nl/KlbN5a1EqxuGxTDqVI3OVbbYz1T4104fT02c4ttTTmxkXNVb6kDy0ZicgknbY4yM4zPF3gWooq1ajWUnyrKLmrZOa5bXNjmwsh9rnd25lwRztjAM3U+D6kururuvXlSlLEHllbfk68tbMShKnGAeQrkAZ6SQWPhziTamk2sqqRbqKsLnGKb7KlO/cisE/EyzkLg/DV0tflIWK+ZdblsZzda9rDYdAbCB8AJNkUiIgZiYiBmMTEQM4mMREBiZmIgIiICIiAiIgIiICIiAiIgIiICIiAiIgIiICIiAiIgIiICIiAiIgIiICIiAiIgIiICIiAiIgIicx4T46NVVr2TJajVaioAbn2T7HT1gdPEoPDg1NbPVqi78jGqmwtnzEUB1tYDo3znIfU1Z7y/gIiICIiAiIgIiICIiAiIgIiICIiAiIgIiICIiAiIgYsXIIyRkEZHUZ7j4yh8KcEo0vyg6dAgaxlYDo3IfZY+rbnJ6nvnAl/IPCh+e/trP8RKJ0REgREQEREBERAREQEREBERAREQEREBERAREQEREBERASv4O2fP3H5+z/ETX4g4v8mQcq899p5KK+nM3dmP0UXqzfgMkgHj/AAho/wAkNYHcvTq7Oe6xtvLubYHH2TdMncHlyTnaj6JERIEREBERAREQEREBERAREQEREBERAREQI1/EKkcVM6iwobAu+SqkBmA74LL09RHEtatFT2vsiYLk9lyAzfgCT+Ei8S4Otz12k/OUur1EZBHKGBVj3VuY52/wmjxNobdToNXpwF866mypd9suCqnPpuCZRdRKTwcL10tVeqKvbUPKNi/T5PZyQejZBB+Iz3l3IEi8T4gmnrax84GAqruzMdlRR3YnYTbqtSlSs9jBUQFmY7AATk/Pt1FgvtyqDfT1HbkGCPMcfasCf6oOOpbNHmhbGZr78efZthd1rTORUvqB3Pc7+gEbhGuGqpdiFZS91RBAIISx0xjvsJK1fP5beXjnweXOwz2yfTOJQeBOEvo6Lamc2J5tjKxGGyHZXBHoSvN/elR1vhzXtWw0lxJGM6WwnPMoG9TH7RQOv0lwdyGnSTjNXpxaMZI+krL7ysu6sp7EGXfh3ipuVq7eUairHmcuwcH3bVHZWwduxBG+ATFXERPNrEKSo5mA2GcZPYZ7SDTXrFay2sY+aVCx9C/McH02UH8RNfDOJ1alFspYsjKGBIK9SRgggEMCpBB3GJzfgzg+oQcRfVWqz6y925qxjAUeXhebsOQ4+HL90vtJwkU2vZUSq2u9tq9QzMFGw+iMrzfeT6yiyiIkCIiAiIgIiICIiAiIgIiICIiBC4f7L31+j86/dYAx/wC/zJNJkN/ZvQ9rK2U/ehDKP2NZ+yUvHNWdSzaeskUIcahh9Mj+gU/V+uf7v1sUQ9bqzrHDf8rUeaobjzXHS1h3QfRHc+12WbwOn3bzYBsf8tv2RgAj7pUaSpxjHeQuFr7Fnf527/yvLEdBIfC19h/7W7/yvAkhfh2zI99LZS2rAvqJNZ7EHHNW3qjYAI9QD1Akz/5MAe7AveEcSTU1ixAQclXRveR195G+I/YRgjYibtbf5ddlmM8ilgPUgbD8TOVNzaZ/lFalgcLqK16ug6Oo72L29RkemOg1OoS5KPLYMl7oysu4Kr85kfAhMfjIqVoqPLrrTOeRVUn1wACZuiJAiIgIiICIiBG1Auz82aeX9MMTn8DI11moQczNpQNh7tnUkAADm3JJAx6mWUj67TeYoAPKysrqcZGVOdx3B6fjAi1WalhkHTdSN1sHTrsTPX/Feuk/ZZ/9mniHBzcSTYoDKVYcudyliZ97piz/ALZj8hqHDqVA5ixXlwCDycvQjdSgwTkYJGO8qN3Nqc45tJnrjD9uv0viJsA1H1tN+6/+uReHcCFJUqykKjV45ce8tIz123pJPrz/AA31/kE8jJ5oIYYBZOZl33Abmzy4C/HIyScwqXfZeis7Ppwqgsx5H2A3J9+ZQ6g/T0/f6Djp97zQnBABeObe9GRjy/WLHPXfHPj8Jrs8PAlm58MebBCjI5mvbrnp8/0/R+MCaBqPraf91/8AXM8uo+tp/wBx/wDXN+lp5EVfZ2H0Ryj44GTgfiZF4nrWUrTTynUWZ5Ad1RR1tcD6I9O5IG3UBzXiuviOoeqjRXadLK2FlzhSvlqwKgcxLe2QzEAAbDORtmfp/D99aLWl2nCrso8uz/O3c/Ey84doloTkUkkks7tuzsfediOpP7BsBgACSYHPfkbU7/Paf+E/82DwXU5z52m6Y/NP/NnQxGjmdRwnUKpJv0oAB3NbgD4n53pKnwp4f4hXUyanU6VrfMdvZRmADHmA2ZcZJJ6dx6Ts+JaUXVtUyqyWezYrdCh99T65GRj4yJwHRPp6xS5LhBhbGOWYAkIG9SECDPfEIg/kTU/b6b+C/wDNmRwTU7fP6fb9S/8ANnQxGq578iajGPP0/wDCf+dKK3hev0erptXU0fk8lxYhrPLVZb9Pl5sqhYL0bALE4wTO+nmysMCrAFWBDAjIIOxBHcRoieXqftdP/Cf+dM+XqPtdP/Bf+dI/DQ2nYadyzV/8s53PKP6Fz3ZR0P0lG+SCTaQIfl6j7XT/AMF/50eXqPtdP/Bf+dJkSCH5Wo+10/8ABf8AnR5eo+10/wDBf+dJkQIa16jvbR+FTj/3SZEQEREBERAREQERNOs1S0oXc4UY6bkknCqo7sSQAO5MDVxPXeSowpexzyVVg4Lt1xk9AACSewBM8cL0BqDPY3PfaQ1r9ASOiIPo1qNgPvJySSfHDtIxdtRcD5zjlVSQRUn2Yx9IkAse5wMkKssYCIiAiIgIiICIiAiIgatVpxYpRsgHoRsQQchgexBAP4SLwzWMxam7A1FeObGyup921B2BxuPokEehM+VvHNNlPOQhLqAbK3PTAGXR/WtgMEfcRuBAsonN+FvGNXEaBfp6tTjJVlKj3hjID55T19ZcG29vdqRR+sfcf3VBB/elEyeEuUjIZSPUEGRfk1ze9fyj9Uir+0uX/wApynFPBOjR9Rr9XU2pbZhUACDjbJXbzHOSTnb0G0DtksB6EHGxwcz1IXB7qnqVtOEFJ/N+XgKV7MoHaTZAiIgQeM8TXS1rbZtX5ldbt9XzXWtW+7mdM/DMgcc4VZbbTdW3L5eK3B3WymwkXqVzuRhGB7FfiZ68acGOu0d+lUgG7y1yd+UCxCzY74AJx8Ju8MVummqSyxrGReTnbHP7OxD42LAgjIxnEosdM5ZQTjJ9AR/0PSbIiQYscKCzEBVBLE7AAdST2Eq9HWdQ66mwEImfkyMMEZyPOYdmYHYHdVPqxA9gnUufdOlX8Ta4O4/s1wP6x+A9qylCIiQIiICIiAiIgIiICIldq+JHnNNC+ZcMc3ZK89DY3Y+ijLHI2A3gSNfr66FDWHqeVFALM7dlRRuzbHYSu/J9mrw2rHLT1XS5yD8byNrD+gPZHfm2ImaPhoRzdYfMvYY522CqfoVr9Bf+pwMkneTpRhECjCgAegGBMxEgTxZWGxn6J5h9/wAfXrPcQIui4elJPljlXlVFQY5VCFiANv0zJURAREQEg6L2Lbq+xIuT7n2YfvKx/vCTpA4h7FlFu2Axqcn6tuAPx8xavwJlE+VOpvfUWGmolaqz/wATauxJ+wrPZse8w90EAe0cr74lq2ZxptOcXMA1rjfyaztz+nOcEKD6E7hSJO0unWpFRBhV2A/xJPck5JJ6kwNiIFAVQAoAAA2AA6ACZiJAiIgIiICIiAiIgJ5ttVAzOQqqMsWOAAOpJPQSLxDiSU4B5msfPl1oOZ3I64HoMjJOAO5Ej1cPe5hZquU8pDV0rvWhHQt9o4O+TsOwyMkNfnW6rarnq03ewjlssH6sH3F/TO57AbNLPSaVKlCVqFUb4HcncsT3Ynck7k9ZtiAiIgIiICIiAiIgIiICV3iLR236bUVUOqXOhFTtuFb6LfgZYxA5/wADK66bkvYNrEdl1jd2tznmJ7goUwdvZ5cADYdBKTjH/DWrrR+bwKtWP1efYu//ADLNn9Fm9BLuUIiJAiIgIiICImrValKkayxlVFGWZjgCBtlXdxBrGavTYZlyr2NvVWfQ499/0R0xuV2zr5bdVu3mU6b6u6XW/wBbvUnw947Z5dwbWila1VEVVRRhVUYAA7ADpKI3D+GrVzNlntfHmWvu7Y6D9FRk4UYAydtzJkRIEREBERAREQEREBERAREQEREDDoGBBAIIwQdwQeoMqeD2mp20b5+bXn07E556c4AyerIfZPwKH6Ut5X8Y0bOq2Vfn6T5lW+M7Yasn6rLlfhseoEosImjQ6tbq1sTPKw6HYgjZlI7MCCCOxBm+QeL7VRWdyFRAWYnYAAZJPwwJXV8dpC6Y2NyNqV56lYHJwnmFf6wXJx8DiU/+0bQanVaY6XTuqeflX2JZwAWNY+qCFOSc52HcmXHEOCV6hQlnNyjyyoHslSjBgQfjjB+GR3lFlW/MARnf12P7J6mrTVFQQSSSSdyT1JOMnsM4kB9e95KaXl5QcPewygx7y1j+kft9UHqSQVgbuIcTWorWA1l7jKVJ7xH1mPREHdjt23JAOrTcNLOt2qKvap5q0GfKqO4ygPvPgkc53645QSJJ4fw9KQ3Lks5zY7Hmdz9Zj3+7oOgAG0lQEREgREQEREBERAREQEREBERAREQEREBERAp8fJbyf6DVsM9cJfjr8FsAHp7Y7lzLiaNdpFuretxlXGDjYj0IPYg4IPYgSFwjiBKWJecXaYlLjjAYAcy2qPqsuDt0PMucqZRIQh7mP2I8v+84VmGPgvJ+8Zt1urSlC9jcqjA7kknYKoG7MTsANzKuviJQCqtPM1T5tdAcLX5hzm18HkUZ5R1YhdgcHE3SaAhhbcwsuAwDjCJnqK0yeXrgncnueggRhp7dVvcGro7Ug+24/XEdB+gp3HvE5Ki2RAoAUAADAA2AA6ADsJmJAiIgIiICIiAiIgIiICIiAiIgIiICIiAiIgIiICcx4x8M3aw0tptSdNYp5b2UE+ZVnJrPrg5Iz6n1MRKL/QaKuheStcDOT3JJ6szHdmPcneSIiQIiICIiAiIgIiICIiAiIgIiICIiAiIgf//Z"/>
          <p:cNvSpPr>
            <a:spLocks noChangeAspect="1" noChangeArrowheads="1"/>
          </p:cNvSpPr>
          <p:nvPr/>
        </p:nvSpPr>
        <p:spPr bwMode="auto">
          <a:xfrm>
            <a:off x="155575" y="78898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phon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4286250"/>
            <a:ext cx="2590800" cy="1762125"/>
          </a:xfrm>
          <a:prstGeom prst="rect">
            <a:avLst/>
          </a:prstGeom>
        </p:spPr>
      </p:pic>
      <p:pic>
        <p:nvPicPr>
          <p:cNvPr id="8" name="Picture 7" descr="phon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295650"/>
            <a:ext cx="6781800" cy="822037"/>
          </a:xfrm>
          <a:prstGeom prst="rect">
            <a:avLst/>
          </a:prstGeom>
        </p:spPr>
      </p:pic>
      <p:pic>
        <p:nvPicPr>
          <p:cNvPr id="9" name="Picture 8" descr="pho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514850"/>
            <a:ext cx="2828925" cy="1619250"/>
          </a:xfrm>
          <a:prstGeom prst="rect">
            <a:avLst/>
          </a:prstGeom>
        </p:spPr>
      </p:pic>
      <p:pic>
        <p:nvPicPr>
          <p:cNvPr id="10" name="Picture 9" descr="phong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4286250"/>
            <a:ext cx="2085975" cy="219075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92405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Analogy to Computer Graphics</a:t>
            </a:r>
            <a:br>
              <a:rPr lang="en-US" dirty="0" smtClean="0"/>
            </a:br>
            <a:r>
              <a:rPr lang="en-US" dirty="0" err="1" smtClean="0"/>
              <a:t>Phong</a:t>
            </a:r>
            <a:r>
              <a:rPr lang="en-US" dirty="0" smtClean="0"/>
              <a:t> shading (1973) Simplified Simulation of physical illumination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Illumination has been advanced….</a:t>
            </a:r>
            <a:endParaRPr lang="en-US" dirty="0"/>
          </a:p>
        </p:txBody>
      </p:sp>
      <p:pic>
        <p:nvPicPr>
          <p:cNvPr id="3" name="Picture 2" descr="images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981200"/>
            <a:ext cx="1885950" cy="2419350"/>
          </a:xfrm>
          <a:prstGeom prst="rect">
            <a:avLst/>
          </a:prstGeom>
        </p:spPr>
      </p:pic>
      <p:pic>
        <p:nvPicPr>
          <p:cNvPr id="4" name="Picture 3" descr="images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05000"/>
            <a:ext cx="2152650" cy="2124075"/>
          </a:xfrm>
          <a:prstGeom prst="rect">
            <a:avLst/>
          </a:prstGeom>
        </p:spPr>
      </p:pic>
      <p:pic>
        <p:nvPicPr>
          <p:cNvPr id="5" name="Picture 4" descr="HairSort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350" y="3581400"/>
            <a:ext cx="4819650" cy="2219325"/>
          </a:xfrm>
          <a:prstGeom prst="rect">
            <a:avLst/>
          </a:prstGeom>
        </p:spPr>
      </p:pic>
      <p:pic>
        <p:nvPicPr>
          <p:cNvPr id="6" name="Picture 5" descr="images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5276850"/>
            <a:ext cx="2886075" cy="1581150"/>
          </a:xfrm>
          <a:prstGeom prst="rect">
            <a:avLst/>
          </a:prstGeom>
        </p:spPr>
      </p:pic>
      <p:pic>
        <p:nvPicPr>
          <p:cNvPr id="7" name="Picture 6" descr="images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1905000"/>
            <a:ext cx="2143125" cy="2143125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124200"/>
            <a:ext cx="2676525" cy="1704975"/>
          </a:xfrm>
          <a:prstGeom prst="rect">
            <a:avLst/>
          </a:prstGeom>
        </p:spPr>
      </p:pic>
      <p:pic>
        <p:nvPicPr>
          <p:cNvPr id="9" name="Picture 8" descr="FaceWork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0" y="4724400"/>
            <a:ext cx="371856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914400"/>
            <a:ext cx="2133600" cy="16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048000" y="46482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Science Discovery</a:t>
            </a:r>
            <a:endParaRPr lang="en-US" dirty="0"/>
          </a:p>
        </p:txBody>
      </p:sp>
      <p:pic>
        <p:nvPicPr>
          <p:cNvPr id="1029" name="Picture 5" descr="https://encrypted-tbn1.gstatic.com/images?q=tbn:ANd9GcTifbuGCSepu5gcRrDAdFb9LCFgEmomNCHFSwZrbZL7HNMCIcM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752600"/>
            <a:ext cx="1905000" cy="2286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71600" y="40386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cxnSp>
        <p:nvCxnSpPr>
          <p:cNvPr id="10" name="Elbow Connector 9"/>
          <p:cNvCxnSpPr>
            <a:endCxn id="6" idx="0"/>
          </p:cNvCxnSpPr>
          <p:nvPr/>
        </p:nvCxnSpPr>
        <p:spPr>
          <a:xfrm rot="16200000" flipH="1">
            <a:off x="2343150" y="2990850"/>
            <a:ext cx="1905000" cy="1409700"/>
          </a:xfrm>
          <a:prstGeom prst="bentConnector3">
            <a:avLst>
              <a:gd name="adj1" fmla="val 315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V="1">
            <a:off x="2514601" y="3428999"/>
            <a:ext cx="1752601" cy="99060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1800" y="3124200"/>
            <a:ext cx="125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Money, etc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762000"/>
            <a:ext cx="2133600" cy="16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209800"/>
            <a:ext cx="3505200" cy="25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hape 45"/>
          <p:cNvCxnSpPr>
            <a:stCxn id="1031" idx="2"/>
            <a:endCxn id="66" idx="3"/>
          </p:cNvCxnSpPr>
          <p:nvPr/>
        </p:nvCxnSpPr>
        <p:spPr>
          <a:xfrm rot="5400000">
            <a:off x="5985102" y="4537302"/>
            <a:ext cx="983796" cy="15240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flipV="1">
            <a:off x="5638800" y="4800600"/>
            <a:ext cx="1447800" cy="838200"/>
          </a:xfrm>
          <a:prstGeom prst="bentConnector3">
            <a:avLst>
              <a:gd name="adj1" fmla="val 10022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00400" y="2362200"/>
            <a:ext cx="13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Time, effort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877024" y="5791200"/>
            <a:ext cx="13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Time, effort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267424" y="5040868"/>
            <a:ext cx="165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Entertainment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4876800" y="5410200"/>
            <a:ext cx="8382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520979" y="6172200"/>
            <a:ext cx="149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are </a:t>
            </a:r>
            <a:r>
              <a:rPr lang="en-US" dirty="0" smtClean="0"/>
              <a:t>steps to build science discovery game?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657600"/>
          </a:xfrm>
        </p:spPr>
        <p:txBody>
          <a:bodyPr/>
          <a:lstStyle/>
          <a:p>
            <a:r>
              <a:rPr lang="en-US" dirty="0" smtClean="0"/>
              <a:t>1. Establish a game-based interface to Computation Model</a:t>
            </a:r>
          </a:p>
          <a:p>
            <a:r>
              <a:rPr lang="en-US" dirty="0" smtClean="0"/>
              <a:t>2. Test if the game is playable and fun</a:t>
            </a:r>
          </a:p>
          <a:p>
            <a:r>
              <a:rPr lang="en-US" dirty="0" smtClean="0"/>
              <a:t>3. Train/educate game players</a:t>
            </a:r>
            <a:r>
              <a:rPr lang="en-US" dirty="0" smtClean="0"/>
              <a:t>?</a:t>
            </a:r>
          </a:p>
          <a:p>
            <a:r>
              <a:rPr lang="en-US" dirty="0" smtClean="0"/>
              <a:t>4. Add games to produce scientific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5587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Related Work</a:t>
            </a:r>
          </a:p>
          <a:p>
            <a:pPr lvl="1"/>
            <a:r>
              <a:rPr lang="en-US" dirty="0" smtClean="0"/>
              <a:t>Human Computing, Crowd Computing, Gamification</a:t>
            </a:r>
          </a:p>
          <a:p>
            <a:pPr lvl="1"/>
            <a:r>
              <a:rPr lang="en-US" dirty="0" smtClean="0"/>
              <a:t>Science Discovery Game</a:t>
            </a:r>
          </a:p>
          <a:p>
            <a:pPr lvl="1"/>
            <a:r>
              <a:rPr lang="en-US" dirty="0" smtClean="0"/>
              <a:t>My Collaborative Research with Computational Ecologists (Biodiversity and Sustainability) </a:t>
            </a:r>
          </a:p>
          <a:p>
            <a:pPr lvl="1"/>
            <a:r>
              <a:rPr lang="en-US" dirty="0" smtClean="0"/>
              <a:t>Challenges in Computation Ecology Research</a:t>
            </a:r>
          </a:p>
          <a:p>
            <a:r>
              <a:rPr lang="en-US" dirty="0" smtClean="0"/>
              <a:t>Steps </a:t>
            </a:r>
            <a:r>
              <a:rPr lang="en-US" dirty="0" smtClean="0"/>
              <a:t>towards Ecology Science Discovery Game</a:t>
            </a:r>
          </a:p>
          <a:p>
            <a:pPr lvl="1"/>
            <a:r>
              <a:rPr lang="en-US" dirty="0" smtClean="0"/>
              <a:t>World of Balance (lobby and mini games)</a:t>
            </a:r>
          </a:p>
          <a:p>
            <a:r>
              <a:rPr lang="en-US" dirty="0" smtClean="0"/>
              <a:t>Development</a:t>
            </a:r>
            <a:endParaRPr lang="en-US" dirty="0" smtClean="0"/>
          </a:p>
          <a:p>
            <a:pPr lvl="2"/>
            <a:r>
              <a:rPr lang="en-US" dirty="0" err="1" smtClean="0"/>
              <a:t>CSc</a:t>
            </a:r>
            <a:r>
              <a:rPr lang="en-US" dirty="0" smtClean="0"/>
              <a:t> </a:t>
            </a:r>
            <a:r>
              <a:rPr lang="en-US" dirty="0" smtClean="0"/>
              <a:t>631/831 </a:t>
            </a:r>
            <a:r>
              <a:rPr lang="en-US" dirty="0" smtClean="0"/>
              <a:t>students (Multiplayer Online Dev. </a:t>
            </a:r>
            <a:r>
              <a:rPr lang="en-US" dirty="0" smtClean="0"/>
              <a:t>Course)</a:t>
            </a:r>
            <a:endParaRPr lang="en-US" dirty="0" smtClean="0"/>
          </a:p>
          <a:p>
            <a:pPr lvl="2"/>
            <a:r>
              <a:rPr lang="en-US" dirty="0" err="1" smtClean="0"/>
              <a:t>G</a:t>
            </a:r>
            <a:r>
              <a:rPr lang="en-US" dirty="0" err="1" smtClean="0"/>
              <a:t>ithub</a:t>
            </a:r>
            <a:endParaRPr lang="en-US" dirty="0" smtClean="0"/>
          </a:p>
          <a:p>
            <a:r>
              <a:rPr lang="en-US" dirty="0" smtClean="0"/>
              <a:t>Discussion/Next Steps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Version of World of Balance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name, World of Balance, comes from the idea of creating a balanced ecosystem. </a:t>
            </a:r>
          </a:p>
          <a:p>
            <a:r>
              <a:rPr lang="en-US" dirty="0" smtClean="0"/>
              <a:t>The game requires you to manage an ecosystem by introducing the appropriate species, purchasable from the Shop, that will help you create a sustainable ecosystem to achieve the highest score as possible.</a:t>
            </a:r>
          </a:p>
          <a:p>
            <a:r>
              <a:rPr lang="en-US" dirty="0" smtClean="0"/>
              <a:t>Highest score is calculated to encourage players to create more diverse ecosystem.</a:t>
            </a:r>
          </a:p>
          <a:p>
            <a:r>
              <a:rPr lang="en-US" dirty="0" smtClean="0"/>
              <a:t>Environment score = ([log</a:t>
            </a:r>
            <a:r>
              <a:rPr lang="en-US" baseline="-25000" dirty="0" smtClean="0"/>
              <a:t>2</a:t>
            </a:r>
            <a:r>
              <a:rPr lang="en-US" dirty="0" smtClean="0"/>
              <a:t> (Total Biomass)] * 5)</a:t>
            </a:r>
            <a:r>
              <a:rPr lang="en-US" i="1" baseline="30000" dirty="0" smtClean="0"/>
              <a:t>2</a:t>
            </a:r>
            <a:r>
              <a:rPr lang="en-US" dirty="0" smtClean="0"/>
              <a:t> + (# of Species)</a:t>
            </a:r>
            <a:r>
              <a:rPr lang="en-US" i="1" baseline="30000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Principle</a:t>
            </a:r>
            <a:br>
              <a:rPr lang="en-US" dirty="0" smtClean="0"/>
            </a:br>
            <a:r>
              <a:rPr lang="en-US" dirty="0" smtClean="0"/>
              <a:t>World of Balance – Entertaining?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43891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Is nurturing fun?</a:t>
            </a:r>
          </a:p>
          <a:p>
            <a:pPr lvl="1"/>
            <a:r>
              <a:rPr lang="en-US" dirty="0" smtClean="0"/>
              <a:t>Farmville proved that yes!</a:t>
            </a:r>
          </a:p>
          <a:p>
            <a:pPr lvl="1"/>
            <a:r>
              <a:rPr lang="en-US" dirty="0" smtClean="0"/>
              <a:t>Nurturing complex ecosystem is challenging, but success is rewarding.</a:t>
            </a:r>
          </a:p>
          <a:p>
            <a:pPr lvl="1"/>
            <a:r>
              <a:rPr lang="en-US" dirty="0" smtClean="0"/>
              <a:t>WoB tries to guide players to succeed progressively; not too boring, not to challenging! </a:t>
            </a:r>
          </a:p>
          <a:p>
            <a:pPr lvl="1"/>
            <a:r>
              <a:rPr lang="en-US" dirty="0" smtClean="0"/>
              <a:t>For some, nurturing is boring… unless they can do something after nurturing!!</a:t>
            </a:r>
          </a:p>
          <a:p>
            <a:r>
              <a:rPr lang="en-US" sz="2400" dirty="0" err="1" smtClean="0"/>
              <a:t>PvE</a:t>
            </a:r>
            <a:r>
              <a:rPr lang="en-US" sz="2400" dirty="0" smtClean="0"/>
              <a:t> (like Farmville) players are collaboratively nurture habitat </a:t>
            </a:r>
          </a:p>
          <a:p>
            <a:r>
              <a:rPr lang="en-US" sz="2400" dirty="0" err="1" smtClean="0"/>
              <a:t>PvP</a:t>
            </a:r>
            <a:r>
              <a:rPr lang="en-US" sz="2400" dirty="0" smtClean="0"/>
              <a:t> (like </a:t>
            </a:r>
            <a:r>
              <a:rPr lang="en-US" sz="2400" dirty="0" err="1" smtClean="0"/>
              <a:t>Starcraft</a:t>
            </a:r>
            <a:r>
              <a:rPr lang="en-US" sz="2400" dirty="0" smtClean="0"/>
              <a:t>) players are playing against other players and destroy the other’s eco system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Is competition or collaboration fun?</a:t>
            </a:r>
          </a:p>
          <a:p>
            <a:pPr lvl="1"/>
            <a:r>
              <a:rPr lang="en-US" dirty="0" smtClean="0"/>
              <a:t>Showing off your achievements?</a:t>
            </a:r>
          </a:p>
          <a:p>
            <a:pPr lvl="1"/>
            <a:r>
              <a:rPr lang="en-US" dirty="0" smtClean="0"/>
              <a:t>Working together to solve the challenging tasks?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810750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6673334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http://smurf.sfsu.edu/~debugger/wb/guide_user_interface.php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066800"/>
            <a:ext cx="7010399" cy="472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0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5257800" cy="3886200"/>
          </a:xfrm>
          <a:prstGeom prst="rect">
            <a:avLst/>
          </a:prstGeom>
        </p:spPr>
      </p:pic>
      <p:pic>
        <p:nvPicPr>
          <p:cNvPr id="3" name="Picture 2" descr="WoB_image_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200" y="3048000"/>
            <a:ext cx="5497513" cy="361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5838568" cy="3429000"/>
          </a:xfrm>
          <a:prstGeom prst="rect">
            <a:avLst/>
          </a:prstGeom>
          <a:noFill/>
        </p:spPr>
      </p:pic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1143000" y="4573587"/>
            <a:ext cx="4267200" cy="2284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Ecosystem with same 15 species, but different starting biomass and parameters. Not a good gameplay as species are quickly dying out.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4" descr="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19200"/>
            <a:ext cx="3009900" cy="2895600"/>
          </a:xfrm>
          <a:prstGeom prst="rect">
            <a:avLst/>
          </a:prstGeom>
          <a:noFill/>
        </p:spPr>
      </p:pic>
      <p:sp>
        <p:nvSpPr>
          <p:cNvPr id="1030" name="Text Box 12"/>
          <p:cNvSpPr txBox="1">
            <a:spLocks noChangeArrowheads="1"/>
          </p:cNvSpPr>
          <p:nvPr/>
        </p:nvSpPr>
        <p:spPr bwMode="auto">
          <a:xfrm>
            <a:off x="6248400" y="4419600"/>
            <a:ext cx="2590800" cy="2095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Corresponding Environment Score chart for an ecosystem with 15 species, not so good case.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5000" y="533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Selection of Initial Species and biomass allocation</a:t>
            </a:r>
          </a:p>
          <a:p>
            <a:pPr algn="ctr"/>
            <a:r>
              <a:rPr lang="en-US" sz="2000" dirty="0" smtClean="0"/>
              <a:t>Environment Score Changes over time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5410200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5334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Ecosystem with 15 species without user intervention</a:t>
            </a:r>
            <a:endParaRPr lang="en-US" sz="2000" dirty="0"/>
          </a:p>
        </p:txBody>
      </p:sp>
      <p:pic>
        <p:nvPicPr>
          <p:cNvPr id="4" name="Picture 3" descr="5b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1200" y="1905000"/>
            <a:ext cx="3016250" cy="259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4648200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Corresponding Environment Score chart for an ecosystem with 15 species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33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Selection of Initial Species and biomass allocation</a:t>
            </a:r>
          </a:p>
          <a:p>
            <a:pPr algn="ctr"/>
            <a:r>
              <a:rPr lang="en-US" sz="2000" dirty="0" smtClean="0"/>
              <a:t>Environment Score Changes over time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of Balance – User Trial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/>
          </a:bodyPr>
          <a:lstStyle/>
          <a:p>
            <a:r>
              <a:rPr lang="en-US" dirty="0" smtClean="0"/>
              <a:t>Phase 1—User Engagement Evaluations</a:t>
            </a:r>
          </a:p>
          <a:p>
            <a:pPr lvl="1"/>
            <a:r>
              <a:rPr lang="en-US" dirty="0" smtClean="0"/>
              <a:t>Over the course of 2 months (beginning of April, 2012 to beginning of June, 2013), 10 psychology undergraduate and graduate students participated in user engagement evaluation </a:t>
            </a:r>
          </a:p>
          <a:p>
            <a:r>
              <a:rPr lang="en-US" dirty="0" smtClean="0"/>
              <a:t>Phase 2—Efficacy Testing of World of Balance</a:t>
            </a:r>
          </a:p>
          <a:p>
            <a:pPr lvl="1"/>
            <a:r>
              <a:rPr lang="en-US" dirty="0" smtClean="0"/>
              <a:t>11 psychology undergraduate students (M age = 21.36; SD = 1.12; 4 males and 7 females), attending San Francisco State University.  All participants successfully completed a 5-days study with approximately 10-12 hours of their participation including 8 hours and more of game playing.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17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of Balance – User Trial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 smtClean="0"/>
              <a:t>Serengeti Ecosystem General Knowledge Pre- and Post-Test:</a:t>
            </a:r>
            <a:r>
              <a:rPr lang="en-US" dirty="0" smtClean="0"/>
              <a:t> forced-choice questioned examined participants’ general understanding of the Serengeti ecosystem. Through comparing participant’s pre- and post-test scores, we examined whether participant’s understanding of Serengeti ecosystem was significantly increased (and improved) as the result of playing World of Balance for 8 hours.  </a:t>
            </a:r>
          </a:p>
          <a:p>
            <a:pPr>
              <a:buNone/>
            </a:pPr>
            <a:endParaRPr lang="en-US" dirty="0" smtClean="0"/>
          </a:p>
          <a:p>
            <a:pPr lvl="0"/>
            <a:r>
              <a:rPr lang="en-US" b="1" dirty="0" smtClean="0"/>
              <a:t>User Engagement Pre- and Post-Test:</a:t>
            </a:r>
            <a:r>
              <a:rPr lang="en-US" dirty="0" smtClean="0"/>
              <a:t> mixture of </a:t>
            </a:r>
            <a:r>
              <a:rPr lang="en-US" dirty="0" err="1" smtClean="0"/>
              <a:t>Likert</a:t>
            </a:r>
            <a:r>
              <a:rPr lang="en-US" dirty="0" smtClean="0"/>
              <a:t>-scale as well as open-ended questions which examined (1) participant’s own perception of their knowledge gains and intrinsic motivation to learn about Serengeti ecosystem (2) participant’s positive affects, interactive and perceived engagement experience. </a:t>
            </a:r>
          </a:p>
          <a:p>
            <a:endParaRPr lang="en-US" dirty="0" smtClean="0"/>
          </a:p>
          <a:p>
            <a:pPr lvl="0"/>
            <a:r>
              <a:rPr lang="en-US" b="1" dirty="0" smtClean="0"/>
              <a:t>Constructive Feedbacks: </a:t>
            </a:r>
            <a:r>
              <a:rPr lang="en-US" dirty="0" smtClean="0"/>
              <a:t>Through detailed open-ended questions, participants were asked to provide constructive feedbacks on the ways for our research team to further improve World of Balance.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89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Trial Results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Only after 8 hours of playing World of Balance, participant’s general knowledge of Serengeti ecosystem increased </a:t>
            </a:r>
            <a:r>
              <a:rPr lang="en-US" dirty="0" smtClean="0">
                <a:solidFill>
                  <a:srgbClr val="FF0000"/>
                </a:solidFill>
              </a:rPr>
              <a:t>significantly</a:t>
            </a:r>
            <a:r>
              <a:rPr lang="en-US" dirty="0" smtClean="0"/>
              <a:t> as the result, </a:t>
            </a:r>
            <a:r>
              <a:rPr lang="en-US" i="1" dirty="0" smtClean="0"/>
              <a:t>t</a:t>
            </a:r>
            <a:r>
              <a:rPr lang="en-US" dirty="0" smtClean="0"/>
              <a:t>(10) = 3.81, </a:t>
            </a:r>
            <a:r>
              <a:rPr lang="en-US" i="1" dirty="0" smtClean="0"/>
              <a:t>p</a:t>
            </a:r>
            <a:r>
              <a:rPr lang="en-US" dirty="0" smtClean="0"/>
              <a:t> &lt; 0.001 (Pre-test: </a:t>
            </a:r>
            <a:r>
              <a:rPr lang="en-US" i="1" dirty="0" smtClean="0"/>
              <a:t>M</a:t>
            </a:r>
            <a:r>
              <a:rPr lang="en-US" dirty="0" smtClean="0"/>
              <a:t> = 6.45; </a:t>
            </a:r>
            <a:r>
              <a:rPr lang="en-US" i="1" dirty="0" smtClean="0"/>
              <a:t>SD</a:t>
            </a:r>
            <a:r>
              <a:rPr lang="en-US" dirty="0" smtClean="0"/>
              <a:t> = 1.968; Post-test: </a:t>
            </a:r>
            <a:r>
              <a:rPr lang="en-US" i="1" dirty="0" smtClean="0"/>
              <a:t>M</a:t>
            </a:r>
            <a:r>
              <a:rPr lang="en-US" dirty="0" smtClean="0"/>
              <a:t> = 10.27; </a:t>
            </a:r>
            <a:r>
              <a:rPr lang="en-US" i="1" dirty="0" smtClean="0"/>
              <a:t>SD</a:t>
            </a:r>
            <a:r>
              <a:rPr lang="en-US" dirty="0" smtClean="0"/>
              <a:t> = 2.24). </a:t>
            </a:r>
          </a:p>
          <a:p>
            <a:r>
              <a:rPr lang="en-US" dirty="0" smtClean="0"/>
              <a:t>Participants reported that they feel they knew a lot about the Serengeti ecosystem in general after playing World of Balance,</a:t>
            </a:r>
            <a:r>
              <a:rPr lang="en-US" i="1" dirty="0" smtClean="0"/>
              <a:t> t</a:t>
            </a:r>
            <a:r>
              <a:rPr lang="en-US" dirty="0" smtClean="0"/>
              <a:t>(10) = 1.09, </a:t>
            </a:r>
            <a:r>
              <a:rPr lang="en-US" i="1" dirty="0" smtClean="0"/>
              <a:t>p</a:t>
            </a:r>
            <a:r>
              <a:rPr lang="en-US" dirty="0" smtClean="0"/>
              <a:t> &lt; 0.05 (Pre-Survey: M = 2.18; SD = 0.12; Post-Survey: M = 2.27; SD = 0.47). </a:t>
            </a:r>
          </a:p>
          <a:p>
            <a:r>
              <a:rPr lang="en-US" dirty="0" smtClean="0"/>
              <a:t>Especially, their felt that they learned a lot about the species living in the Serengeti ecosystem, </a:t>
            </a:r>
            <a:r>
              <a:rPr lang="en-US" i="1" dirty="0" smtClean="0"/>
              <a:t>t</a:t>
            </a:r>
            <a:r>
              <a:rPr lang="en-US" dirty="0" smtClean="0"/>
              <a:t>(10) = 1.47; </a:t>
            </a:r>
            <a:r>
              <a:rPr lang="en-US" i="1" dirty="0" smtClean="0"/>
              <a:t>p</a:t>
            </a:r>
            <a:r>
              <a:rPr lang="en-US" dirty="0" smtClean="0"/>
              <a:t> &lt; 0.001, (Pre-Survey: M = 2.27; SD = 0.46; Post-Survey: M = 3.18; SD = 1.07).</a:t>
            </a:r>
          </a:p>
          <a:p>
            <a:r>
              <a:rPr lang="en-US" dirty="0" smtClean="0"/>
              <a:t>Not only their perception of knowledge about </a:t>
            </a:r>
            <a:r>
              <a:rPr lang="en-US" dirty="0" err="1" smtClean="0"/>
              <a:t>Seregenti</a:t>
            </a:r>
            <a:r>
              <a:rPr lang="en-US" dirty="0" smtClean="0"/>
              <a:t> ecosystem, participants also felt that they were </a:t>
            </a:r>
            <a:r>
              <a:rPr lang="en-US" dirty="0" smtClean="0">
                <a:solidFill>
                  <a:srgbClr val="FF0000"/>
                </a:solidFill>
              </a:rPr>
              <a:t>more curious </a:t>
            </a:r>
            <a:r>
              <a:rPr lang="en-US" dirty="0" smtClean="0"/>
              <a:t>about the Serengeti ecosystem and </a:t>
            </a:r>
            <a:r>
              <a:rPr lang="en-US" dirty="0" smtClean="0">
                <a:solidFill>
                  <a:srgbClr val="FF0000"/>
                </a:solidFill>
              </a:rPr>
              <a:t>would like to know more </a:t>
            </a:r>
            <a:r>
              <a:rPr lang="en-US" dirty="0" smtClean="0"/>
              <a:t>about it, </a:t>
            </a:r>
            <a:r>
              <a:rPr lang="en-US" i="1" dirty="0" smtClean="0"/>
              <a:t>t</a:t>
            </a:r>
            <a:r>
              <a:rPr lang="en-US" dirty="0" smtClean="0"/>
              <a:t>(1) = 0.71, </a:t>
            </a:r>
            <a:r>
              <a:rPr lang="en-US" i="1" dirty="0" smtClean="0"/>
              <a:t>p</a:t>
            </a:r>
            <a:r>
              <a:rPr lang="en-US" dirty="0" smtClean="0"/>
              <a:t> &lt; 0.01, (Pre-Survey: </a:t>
            </a:r>
            <a:r>
              <a:rPr lang="en-US" i="1" dirty="0" smtClean="0"/>
              <a:t>M</a:t>
            </a:r>
            <a:r>
              <a:rPr lang="en-US" dirty="0" smtClean="0"/>
              <a:t> = 3.64; </a:t>
            </a:r>
            <a:r>
              <a:rPr lang="en-US" i="1" dirty="0" smtClean="0"/>
              <a:t>SD</a:t>
            </a:r>
            <a:r>
              <a:rPr lang="en-US" dirty="0" smtClean="0"/>
              <a:t> = 0.81; Post-Survey: </a:t>
            </a:r>
            <a:r>
              <a:rPr lang="en-US" i="1" dirty="0" smtClean="0"/>
              <a:t>M</a:t>
            </a:r>
            <a:r>
              <a:rPr lang="en-US" dirty="0" smtClean="0"/>
              <a:t> = 4.36; </a:t>
            </a:r>
            <a:r>
              <a:rPr lang="en-US" i="1" dirty="0" smtClean="0"/>
              <a:t>SD</a:t>
            </a:r>
            <a:r>
              <a:rPr lang="en-US" dirty="0" smtClean="0"/>
              <a:t> = 0.50).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2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Related Work (Gamification, Crowd Computing)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6858000" cy="45415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ESP Game (Image Labeling Game)</a:t>
            </a:r>
            <a:br>
              <a:rPr lang="en-US" sz="2800" dirty="0" smtClean="0"/>
            </a:br>
            <a:r>
              <a:rPr lang="en-US" sz="2000" dirty="0" smtClean="0"/>
              <a:t>Luis von </a:t>
            </a:r>
            <a:r>
              <a:rPr lang="en-US" sz="2000" dirty="0" err="1" smtClean="0"/>
              <a:t>Ahn</a:t>
            </a:r>
            <a:r>
              <a:rPr lang="en-US" sz="2000" dirty="0" smtClean="0"/>
              <a:t>, 2005 </a:t>
            </a:r>
          </a:p>
          <a:p>
            <a:pPr lvl="1"/>
            <a:r>
              <a:rPr lang="en-US" dirty="0" smtClean="0"/>
              <a:t>Can computer program (AI + Vision) label images as human do?</a:t>
            </a:r>
          </a:p>
          <a:p>
            <a:pPr lvl="1"/>
            <a:r>
              <a:rPr lang="en-US" dirty="0" smtClean="0"/>
              <a:t>Can a person make objective label? Maybe yes, but how effectively?</a:t>
            </a:r>
          </a:p>
          <a:p>
            <a:pPr lvl="1"/>
            <a:r>
              <a:rPr lang="en-US" dirty="0" smtClean="0"/>
              <a:t>Use human as smart processor while computer does all the rest</a:t>
            </a:r>
          </a:p>
          <a:p>
            <a:pPr lvl="1"/>
            <a:r>
              <a:rPr lang="en-US" dirty="0" smtClean="0"/>
              <a:t>Entertain crowd</a:t>
            </a:r>
          </a:p>
          <a:p>
            <a:pPr lvl="1"/>
            <a:r>
              <a:rPr lang="en-US" dirty="0" smtClean="0"/>
              <a:t>Acquired by Google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610306"/>
            <a:ext cx="3886200" cy="224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4225432"/>
            <a:ext cx="3505200" cy="2632567"/>
          </a:xfrm>
          <a:prstGeom prst="rect">
            <a:avLst/>
          </a:prstGeom>
        </p:spPr>
      </p:pic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477000" cy="4864526"/>
          </a:xfrm>
          <a:prstGeom prst="rect">
            <a:avLst/>
          </a:prstGeom>
        </p:spPr>
      </p:pic>
      <p:pic>
        <p:nvPicPr>
          <p:cNvPr id="6" name="Picture 5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4802513"/>
            <a:ext cx="2736832" cy="205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of Balance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Lobby</a:t>
            </a:r>
          </a:p>
          <a:p>
            <a:r>
              <a:rPr lang="en-US" dirty="0" smtClean="0"/>
              <a:t>Clash of Species (</a:t>
            </a:r>
            <a:r>
              <a:rPr lang="en-US" dirty="0" err="1" smtClean="0"/>
              <a:t>CoS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Cards of Wild (</a:t>
            </a:r>
            <a:r>
              <a:rPr lang="en-US" dirty="0" err="1" smtClean="0"/>
              <a:t>CoW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Don’t Eat Me (DEM)</a:t>
            </a:r>
          </a:p>
          <a:p>
            <a:r>
              <a:rPr lang="en-US" dirty="0" smtClean="0"/>
              <a:t>SDD (Sea Divided)</a:t>
            </a:r>
          </a:p>
          <a:p>
            <a:r>
              <a:rPr lang="en-US" dirty="0" smtClean="0"/>
              <a:t>Convergence (single and multiplayer games)</a:t>
            </a:r>
          </a:p>
          <a:p>
            <a:r>
              <a:rPr lang="en-US" dirty="0" smtClean="0"/>
              <a:t>Running Rhino (RR)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07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" y="990600"/>
            <a:ext cx="8767763" cy="386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706377"/>
            <a:ext cx="5412581" cy="21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7991475" cy="3762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248150"/>
            <a:ext cx="8953500" cy="260985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72200" y="8382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https://www.youtube.com/watch?v=co0bp6ng39A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6934200" cy="3498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400"/>
            <a:ext cx="6705600" cy="2085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943600"/>
            <a:ext cx="2743200" cy="72724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195207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https://www.youtube.com/watch?v=SjQeL-9cTls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7620000" cy="3157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56449"/>
            <a:ext cx="6705600" cy="280155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60521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https://www.youtube.com/watch?v=YIZ4It69Llo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146191" cy="41148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562600" y="83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https://www.youtube.com/watch?v=Oa33bpqA8Pw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753475" cy="373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50292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hlinkClick r:id="rId3"/>
              </a:rPr>
              <a:t>https://www.youtube.com/watch?v=co_Qe2wr9FI&amp;feature=youtu.be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6805613" cy="3866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4595555"/>
            <a:ext cx="5715000" cy="226244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76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https://www.youtube.com/watch?v=lMy5PIsJQsc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camo.githubusercontent.com/fa7b4031c7d9cfc59686dbef1e9ea6a246acc57f/687474703a2f2f692e696d6775722e636f6d2f436c6f6e7456742e706e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09187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Software </a:t>
            </a:r>
            <a:r>
              <a:rPr lang="en-US" b="1" dirty="0" smtClean="0"/>
              <a:t>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Science Discovery Game</a:t>
            </a:r>
            <a:br>
              <a:rPr lang="en-US" sz="3600" dirty="0" smtClean="0"/>
            </a:br>
            <a:r>
              <a:rPr lang="en-US" sz="3600" dirty="0" smtClean="0"/>
              <a:t>--- </a:t>
            </a:r>
            <a:r>
              <a:rPr lang="en-US" sz="3600" dirty="0" err="1" smtClean="0"/>
              <a:t>Foldit</a:t>
            </a:r>
            <a:r>
              <a:rPr lang="en-US" sz="3600" dirty="0" smtClean="0"/>
              <a:t>, Protein Folding Game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008120"/>
          </a:xfrm>
        </p:spPr>
        <p:txBody>
          <a:bodyPr>
            <a:normAutofit/>
          </a:bodyPr>
          <a:lstStyle/>
          <a:p>
            <a:r>
              <a:rPr lang="en-US" dirty="0" smtClean="0"/>
              <a:t>Prove that more complex scientific problems can be solved with human-directed computing. </a:t>
            </a:r>
          </a:p>
          <a:p>
            <a:r>
              <a:rPr lang="en-US" dirty="0" smtClean="0"/>
              <a:t>Protein structure prediction - locating the biologically relevant native conformation of a protein is a formidable computational challenge given the very large size of the search space. </a:t>
            </a:r>
          </a:p>
          <a:p>
            <a:r>
              <a:rPr lang="en-US" dirty="0" smtClean="0"/>
              <a:t>Engages non-scientists in solving hard prediction problems. 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NSF Education Project - Transforming </a:t>
            </a:r>
            <a:r>
              <a:rPr lang="en-US" sz="2400" dirty="0"/>
              <a:t>Experience of Computer Science </a:t>
            </a:r>
            <a:r>
              <a:rPr lang="en-US" sz="2400" dirty="0" smtClean="0"/>
              <a:t>Software Development </a:t>
            </a:r>
            <a:r>
              <a:rPr lang="en-US" sz="2400" dirty="0"/>
              <a:t>through </a:t>
            </a:r>
            <a:r>
              <a:rPr lang="en-US" sz="2400" dirty="0" smtClean="0"/>
              <a:t>Multiplayer </a:t>
            </a:r>
            <a:r>
              <a:rPr lang="en-US" sz="2400" dirty="0"/>
              <a:t>Online Game </a:t>
            </a:r>
            <a:r>
              <a:rPr lang="en-US" sz="2400" dirty="0" smtClean="0"/>
              <a:t>Classroom Collaboration </a:t>
            </a:r>
            <a:r>
              <a:rPr lang="en-US" sz="2400" dirty="0" smtClean="0"/>
              <a:t>in </a:t>
            </a:r>
            <a:r>
              <a:rPr lang="en-US" sz="2400" dirty="0" smtClean="0"/>
              <a:t>Industrial </a:t>
            </a:r>
            <a:r>
              <a:rPr lang="en-US" sz="2400" dirty="0" smtClean="0"/>
              <a:t>Format</a:t>
            </a:r>
          </a:p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30-35 students develops one game during the whole semester.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3" descr="C:\Users\Ilmi\Downloads\World of Balance Logos\World of Balance Eleph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495800"/>
            <a:ext cx="2362200" cy="1828800"/>
          </a:xfrm>
          <a:prstGeom prst="rect">
            <a:avLst/>
          </a:prstGeom>
          <a:noFill/>
        </p:spPr>
      </p:pic>
      <p:pic>
        <p:nvPicPr>
          <p:cNvPr id="7" name="Picture 4" descr="C:\Users\Ilmi\Downloads\World of Balance Logos\World of Balance L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495800"/>
            <a:ext cx="2362200" cy="1828799"/>
          </a:xfrm>
          <a:prstGeom prst="rect">
            <a:avLst/>
          </a:prstGeom>
          <a:noFill/>
        </p:spPr>
      </p:pic>
      <p:pic>
        <p:nvPicPr>
          <p:cNvPr id="8" name="Picture 5" descr="C:\Users\Ilmi\Downloads\World of Balance Logos\World of Balance Rh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95800"/>
            <a:ext cx="23622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2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Motivate students to learn essential CS core content</a:t>
            </a:r>
            <a:r>
              <a:rPr lang="en-US" dirty="0" smtClean="0"/>
              <a:t> (3D graphics, networks, databases, software engineering) by self-teaching, team-teaching with specific tasks.</a:t>
            </a:r>
          </a:p>
          <a:p>
            <a:r>
              <a:rPr lang="en-US" dirty="0" smtClean="0"/>
              <a:t>Teach </a:t>
            </a:r>
            <a:r>
              <a:rPr lang="en-US" i="1" dirty="0" smtClean="0"/>
              <a:t>effective communication, presentation and collaboration skills</a:t>
            </a:r>
            <a:endParaRPr lang="en-US" dirty="0" smtClean="0"/>
          </a:p>
          <a:p>
            <a:r>
              <a:rPr lang="en-US" i="1" dirty="0" smtClean="0"/>
              <a:t>(Very large) Team project!!!</a:t>
            </a:r>
            <a:endParaRPr lang="en-US" dirty="0" smtClean="0"/>
          </a:p>
          <a:p>
            <a:pPr>
              <a:buNone/>
            </a:pPr>
            <a:endParaRPr lang="en-US" i="1" dirty="0" smtClean="0"/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3.bp.blogspot.com/_RC_EAn5VwgY/TS-tVyIU8yI/AAAAAAAAACU/o7szcDYN_FM/s1600/The-Learning-Pyram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152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9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05" y="914400"/>
            <a:ext cx="8229600" cy="1143000"/>
          </a:xfrm>
        </p:spPr>
        <p:txBody>
          <a:bodyPr/>
          <a:lstStyle/>
          <a:p>
            <a:r>
              <a:rPr lang="en-US" dirty="0" smtClean="0"/>
              <a:t>Team Assignment (Spring </a:t>
            </a:r>
            <a:r>
              <a:rPr lang="en-US" dirty="0" smtClean="0"/>
              <a:t>2016)</a:t>
            </a:r>
            <a:endParaRPr lang="en-US" dirty="0"/>
          </a:p>
        </p:txBody>
      </p:sp>
      <p:pic>
        <p:nvPicPr>
          <p:cNvPr id="8194" name="Picture 2" descr="team assig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782542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17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0881"/>
            <a:ext cx="8634413" cy="5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6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087"/>
            <a:ext cx="9144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10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you!!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4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Lobby Team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04088"/>
            <a:ext cx="49149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983163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98826"/>
            <a:ext cx="27813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27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Team</a:t>
            </a:r>
            <a:endParaRPr lang="en-US" dirty="0"/>
          </a:p>
        </p:txBody>
      </p:sp>
      <p:pic>
        <p:nvPicPr>
          <p:cNvPr id="5" name="Picture 4" descr="screen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423160"/>
            <a:ext cx="5410200" cy="4130040"/>
          </a:xfrm>
          <a:prstGeom prst="rect">
            <a:avLst/>
          </a:prstGeom>
        </p:spPr>
      </p:pic>
      <p:pic>
        <p:nvPicPr>
          <p:cNvPr id="4" name="Picture 3" descr="screen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6968" y="609600"/>
            <a:ext cx="3962400" cy="2842260"/>
          </a:xfrm>
          <a:prstGeom prst="rect">
            <a:avLst/>
          </a:prstGeom>
        </p:spPr>
      </p:pic>
      <p:pic>
        <p:nvPicPr>
          <p:cNvPr id="7" name="Picture 6" descr="screen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0" y="4015740"/>
            <a:ext cx="3810000" cy="26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6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protein causing AIDS in rhesus monkeys that hadn't been solved for 15 years was resolved by </a:t>
            </a:r>
            <a:r>
              <a:rPr lang="en-US" sz="2400" dirty="0" err="1">
                <a:solidFill>
                  <a:srgbClr val="FF0000"/>
                </a:solidFill>
              </a:rPr>
              <a:t>Foldit</a:t>
            </a:r>
            <a:r>
              <a:rPr lang="en-US" sz="2400" dirty="0">
                <a:solidFill>
                  <a:srgbClr val="FF0000"/>
                </a:solidFill>
              </a:rPr>
              <a:t> players </a:t>
            </a:r>
            <a:r>
              <a:rPr lang="en-US" sz="2400" dirty="0"/>
              <a:t>and confirmed by x-ray crystallography. That paper was named "Article of the month" by Nature Structural &amp; Molecular Biology in October 2011.</a:t>
            </a:r>
          </a:p>
        </p:txBody>
      </p:sp>
      <p:pic>
        <p:nvPicPr>
          <p:cNvPr id="2050" name="Picture 2" descr="Image result for foldi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5410200" cy="42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02" y="2514600"/>
            <a:ext cx="436728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oldit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79" y="4690654"/>
            <a:ext cx="3462421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6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 of game players….</a:t>
            </a:r>
            <a:endParaRPr lang="en-US" dirty="0"/>
          </a:p>
        </p:txBody>
      </p:sp>
      <p:pic>
        <p:nvPicPr>
          <p:cNvPr id="5" name="Picture 4" descr="images (11).jp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438400"/>
            <a:ext cx="6248400" cy="3894249"/>
          </a:xfrm>
          <a:prstGeom prst="rect">
            <a:avLst/>
          </a:prstGeom>
        </p:spPr>
      </p:pic>
      <p:pic>
        <p:nvPicPr>
          <p:cNvPr id="4" name="Picture 3" descr="download (3).jp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124199"/>
            <a:ext cx="3970020" cy="3011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2514600"/>
            <a:ext cx="325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Grid or Cloud Computing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267200"/>
            <a:ext cx="7100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029200"/>
            <a:ext cx="7100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419600"/>
            <a:ext cx="4733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352800"/>
            <a:ext cx="557605" cy="71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352800"/>
            <a:ext cx="5325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334000"/>
            <a:ext cx="533400" cy="68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6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 create game-based interface for your research problem….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pPr lvl="1"/>
            <a:r>
              <a:rPr lang="en-US" dirty="0" smtClean="0"/>
              <a:t>Game Players</a:t>
            </a:r>
          </a:p>
          <a:p>
            <a:pPr lvl="2"/>
            <a:r>
              <a:rPr lang="en-US" dirty="0" smtClean="0"/>
              <a:t>Love to achieve</a:t>
            </a:r>
          </a:p>
          <a:p>
            <a:pPr lvl="2"/>
            <a:r>
              <a:rPr lang="en-US" dirty="0" smtClean="0"/>
              <a:t>Love to explore</a:t>
            </a:r>
          </a:p>
          <a:p>
            <a:pPr lvl="2"/>
            <a:r>
              <a:rPr lang="en-US" dirty="0" smtClean="0"/>
              <a:t>Love the victories</a:t>
            </a:r>
          </a:p>
          <a:p>
            <a:pPr lvl="2"/>
            <a:r>
              <a:rPr lang="en-US" dirty="0" smtClean="0"/>
              <a:t>Love the recognition</a:t>
            </a:r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Games </a:t>
            </a:r>
          </a:p>
          <a:p>
            <a:pPr lvl="2"/>
            <a:r>
              <a:rPr lang="en-US" dirty="0" smtClean="0"/>
              <a:t>Are safe to fail</a:t>
            </a:r>
          </a:p>
          <a:p>
            <a:pPr lvl="2"/>
            <a:r>
              <a:rPr lang="en-US" dirty="0" smtClean="0"/>
              <a:t>Are simple and easy to get started </a:t>
            </a:r>
          </a:p>
          <a:p>
            <a:pPr lvl="1"/>
            <a:endParaRPr lang="en-US" dirty="0"/>
          </a:p>
        </p:txBody>
      </p:sp>
      <p:pic>
        <p:nvPicPr>
          <p:cNvPr id="5" name="Picture 4" descr="images (15).jp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2057400"/>
            <a:ext cx="3686175" cy="2452982"/>
          </a:xfrm>
          <a:prstGeom prst="rect">
            <a:avLst/>
          </a:prstGeom>
        </p:spPr>
      </p:pic>
      <p:pic>
        <p:nvPicPr>
          <p:cNvPr id="4" name="Picture 3" descr="download (5).jp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200400"/>
            <a:ext cx="3733800" cy="2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Applying to Computational Ecology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Collaborators – Dr. Neo Martinez, Dr. Rich Williams, Dr. Eric </a:t>
            </a:r>
            <a:r>
              <a:rPr lang="en-US" dirty="0" err="1" smtClean="0"/>
              <a:t>Berlow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Foodwebs.org</a:t>
            </a:r>
          </a:p>
          <a:p>
            <a:pPr lvl="1"/>
            <a:r>
              <a:rPr lang="en-US" dirty="0" smtClean="0"/>
              <a:t>Tens of Nature, Ecology Letters publications, TED talk speakers,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State-of-art computational model with multiple NSF grants over 10 years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www.youtube.com/watch?v=VxYM-RgVqTI</a:t>
            </a: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5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7612</TotalTime>
  <Words>1397</Words>
  <Application>Microsoft Office PowerPoint</Application>
  <PresentationFormat>On-screen Show (4:3)</PresentationFormat>
  <Paragraphs>151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SimSun</vt:lpstr>
      <vt:lpstr>Arial</vt:lpstr>
      <vt:lpstr>Calibri</vt:lpstr>
      <vt:lpstr>Constantia</vt:lpstr>
      <vt:lpstr>Times New Roman</vt:lpstr>
      <vt:lpstr>Wingdings 2</vt:lpstr>
      <vt:lpstr>Flow</vt:lpstr>
      <vt:lpstr>Development and Evaluation of  “World of Balance,” a Multiplayer Online Game for Ecology Education and Research </vt:lpstr>
      <vt:lpstr>Outline</vt:lpstr>
      <vt:lpstr> Related Work (Gamification, Crowd Computing)</vt:lpstr>
      <vt:lpstr>Science Discovery Game --- Foldit, Protein Folding Game</vt:lpstr>
      <vt:lpstr>A protein causing AIDS in rhesus monkeys that hadn't been solved for 15 years was resolved by Foldit players and confirmed by x-ray crystallography. That paper was named "Article of the month" by Nature Structural &amp; Molecular Biology in October 2011.</vt:lpstr>
      <vt:lpstr>Power of game players….</vt:lpstr>
      <vt:lpstr>To create game-based interface for your research problem….</vt:lpstr>
      <vt:lpstr>Applying to Computational Ecology</vt:lpstr>
      <vt:lpstr>PowerPoint Presentation</vt:lpstr>
      <vt:lpstr>PowerPoint Presentation</vt:lpstr>
      <vt:lpstr>Possible Research Questions…</vt:lpstr>
      <vt:lpstr>PowerPoint Presentation</vt:lpstr>
      <vt:lpstr>Current Address of Computational Ecology Research</vt:lpstr>
      <vt:lpstr>How can crowd computing help complex ecology research? </vt:lpstr>
      <vt:lpstr>Analogy to Computer Graphics Phong shading (1973) Simplified Simulation of physical illumination</vt:lpstr>
      <vt:lpstr>Illumination has been advanced….</vt:lpstr>
      <vt:lpstr>PowerPoint Presentation</vt:lpstr>
      <vt:lpstr>What are steps to build science discovery game?</vt:lpstr>
      <vt:lpstr>PowerPoint Presentation</vt:lpstr>
      <vt:lpstr>First Version of World of Balance </vt:lpstr>
      <vt:lpstr>Design Principle World of Balance – Entertaining?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of Balance – User Trial</vt:lpstr>
      <vt:lpstr>World of Balance – User Trial</vt:lpstr>
      <vt:lpstr>User Trial Results</vt:lpstr>
      <vt:lpstr>PowerPoint Presentation</vt:lpstr>
      <vt:lpstr>World of Balance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Architecture</vt:lpstr>
      <vt:lpstr>Development</vt:lpstr>
      <vt:lpstr>Objectives</vt:lpstr>
      <vt:lpstr>PowerPoint Presentation</vt:lpstr>
      <vt:lpstr>Team Assignment (Spring 2016)</vt:lpstr>
      <vt:lpstr>PowerPoint Presentation</vt:lpstr>
      <vt:lpstr>PowerPoint Presentation</vt:lpstr>
      <vt:lpstr>Thank you!! Questions?</vt:lpstr>
      <vt:lpstr>Lobby Team</vt:lpstr>
      <vt:lpstr>Battle Team</vt:lpstr>
    </vt:vector>
  </TitlesOfParts>
  <Company>PEaCE 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Cloud-based Exploration of Complex Ecosystems for Science, Education and Entertainment</dc:title>
  <dc:creator>joshua lee</dc:creator>
  <cp:lastModifiedBy>ilmi</cp:lastModifiedBy>
  <cp:revision>98</cp:revision>
  <dcterms:created xsi:type="dcterms:W3CDTF">2012-02-28T05:32:05Z</dcterms:created>
  <dcterms:modified xsi:type="dcterms:W3CDTF">2017-01-18T22:28:33Z</dcterms:modified>
</cp:coreProperties>
</file>