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5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58"/>
    <p:restoredTop sz="94643"/>
  </p:normalViewPr>
  <p:slideViewPr>
    <p:cSldViewPr snapToGrid="0" snapToObjects="1" showGuides="1">
      <p:cViewPr varScale="1">
        <p:scale>
          <a:sx n="73" d="100"/>
          <a:sy n="73" d="100"/>
        </p:scale>
        <p:origin x="216" y="10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0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3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301061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873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80767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3599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05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5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2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3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3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4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9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7/5/16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2" y="2404534"/>
            <a:ext cx="8922311" cy="1646302"/>
          </a:xfrm>
        </p:spPr>
        <p:txBody>
          <a:bodyPr>
            <a:noAutofit/>
          </a:bodyPr>
          <a:lstStyle/>
          <a:p>
            <a:r>
              <a:rPr lang="en-US" sz="5400" dirty="0"/>
              <a:t>Optimizing Ecological Sustainability </a:t>
            </a:r>
            <a:r>
              <a:rPr lang="en-US" sz="5400" dirty="0" smtClean="0"/>
              <a:t>by Integrating </a:t>
            </a:r>
            <a:r>
              <a:rPr lang="en-US" sz="5400" dirty="0"/>
              <a:t>Intuition </a:t>
            </a:r>
            <a:r>
              <a:rPr lang="en-US" sz="5400" dirty="0" smtClean="0"/>
              <a:t>and Machine </a:t>
            </a:r>
            <a:r>
              <a:rPr lang="en-US" sz="5400" dirty="0"/>
              <a:t>Learning via Gamification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9477" y="4050833"/>
            <a:ext cx="7304526" cy="1096899"/>
          </a:xfrm>
        </p:spPr>
        <p:txBody>
          <a:bodyPr>
            <a:noAutofit/>
          </a:bodyPr>
          <a:lstStyle/>
          <a:p>
            <a:r>
              <a:rPr lang="en-US" sz="2000" cap="none" spc="0" dirty="0"/>
              <a:t>Ben Saylor</a:t>
            </a:r>
            <a:r>
              <a:rPr lang="en-US" sz="2000" cap="none" spc="0" baseline="30000" dirty="0"/>
              <a:t>1</a:t>
            </a:r>
            <a:r>
              <a:rPr lang="en-US" sz="2000" cap="none" spc="0" dirty="0"/>
              <a:t>, </a:t>
            </a:r>
            <a:r>
              <a:rPr lang="en-US" sz="2000" cap="none" spc="0" dirty="0" err="1"/>
              <a:t>Anagha</a:t>
            </a:r>
            <a:r>
              <a:rPr lang="en-US" sz="2000" cap="none" spc="0" dirty="0"/>
              <a:t> Kulkarni</a:t>
            </a:r>
            <a:r>
              <a:rPr lang="en-US" sz="2000" cap="none" spc="0" baseline="30000" dirty="0"/>
              <a:t>1</a:t>
            </a:r>
            <a:r>
              <a:rPr lang="en-US" sz="2000" cap="none" spc="0" dirty="0"/>
              <a:t>, Neo Martinez</a:t>
            </a:r>
            <a:r>
              <a:rPr lang="en-US" sz="2000" cap="none" spc="0" baseline="30000" dirty="0"/>
              <a:t>2</a:t>
            </a:r>
            <a:r>
              <a:rPr lang="en-US" sz="2000" cap="none" spc="0" dirty="0"/>
              <a:t>,  </a:t>
            </a:r>
            <a:r>
              <a:rPr lang="en-US" sz="2000" cap="none" spc="0" dirty="0" err="1"/>
              <a:t>Ilmi</a:t>
            </a:r>
            <a:r>
              <a:rPr lang="en-US" sz="2000" cap="none" spc="0" dirty="0"/>
              <a:t> Yoon</a:t>
            </a:r>
            <a:r>
              <a:rPr lang="en-US" sz="2000" cap="none" spc="0" baseline="30000" dirty="0"/>
              <a:t>1</a:t>
            </a:r>
            <a:endParaRPr lang="en-US" sz="2000" cap="none" spc="0" dirty="0"/>
          </a:p>
          <a:p>
            <a:r>
              <a:rPr lang="en-US" sz="2000" cap="none" spc="0" dirty="0"/>
              <a:t>bsaylor@mail.sfsu.edu, ak@sfsu.edu, neomartinez@email.arizona.edu, ilmi@sfsu.edu</a:t>
            </a:r>
          </a:p>
          <a:p>
            <a:r>
              <a:rPr lang="en-US" sz="2000" cap="none" spc="0" baseline="30000" dirty="0"/>
              <a:t>1</a:t>
            </a:r>
            <a:r>
              <a:rPr lang="en-US" sz="2000" cap="none" spc="0" dirty="0"/>
              <a:t>San Francisco State University, </a:t>
            </a:r>
            <a:r>
              <a:rPr lang="en-US" sz="2000" cap="none" spc="0" baseline="30000" dirty="0"/>
              <a:t>2</a:t>
            </a:r>
            <a:r>
              <a:rPr lang="en-US" sz="2000" cap="none" spc="0" dirty="0"/>
              <a:t>University of Arizona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266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evaluation of parameter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4853675" cy="3880773"/>
          </a:xfrm>
        </p:spPr>
        <p:txBody>
          <a:bodyPr>
            <a:noAutofit/>
          </a:bodyPr>
          <a:lstStyle/>
          <a:p>
            <a:r>
              <a:rPr lang="en-US" sz="2000" dirty="0"/>
              <a:t>Use structure of decision trees to derive and evaluate parameter ranges</a:t>
            </a:r>
          </a:p>
          <a:p>
            <a:r>
              <a:rPr lang="en-US" sz="2000" dirty="0"/>
              <a:t>Decision tree provides set of branching values for each parameter that maximize predictive accuracy</a:t>
            </a:r>
          </a:p>
          <a:p>
            <a:r>
              <a:rPr lang="en-US" sz="2000" dirty="0"/>
              <a:t>For ranges defined by branching values, </a:t>
            </a:r>
            <a:r>
              <a:rPr lang="en-US" sz="2000" dirty="0" smtClean="0"/>
              <a:t>assign score</a:t>
            </a:r>
          </a:p>
          <a:p>
            <a:pPr lvl="1"/>
            <a:r>
              <a:rPr lang="en-US" dirty="0" smtClean="0"/>
              <a:t>P(good) – P(bad)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009" y="2318851"/>
            <a:ext cx="6537899" cy="19331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009" y="4482169"/>
            <a:ext cx="6537899" cy="193312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15971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User study planned for Fall 2016 will compare two groups of Multiplayer Convergence players</a:t>
            </a:r>
          </a:p>
          <a:p>
            <a:pPr lvl="1"/>
            <a:r>
              <a:rPr lang="en-US" sz="2000" dirty="0"/>
              <a:t>First group is given hints (promising parameter ranges)</a:t>
            </a:r>
          </a:p>
          <a:p>
            <a:pPr lvl="1"/>
            <a:r>
              <a:rPr lang="en-US" sz="2000" dirty="0"/>
              <a:t>Second group plays without such hints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ompare </a:t>
            </a:r>
            <a:r>
              <a:rPr lang="en-US" sz="2000" dirty="0"/>
              <a:t>how quickly and accurately the two groups find parameters that fit the the target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69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Allometric</a:t>
            </a:r>
            <a:r>
              <a:rPr lang="en-US" sz="2000" dirty="0" smtClean="0"/>
              <a:t> trophic network models have large parameter search space</a:t>
            </a:r>
          </a:p>
          <a:p>
            <a:r>
              <a:rPr lang="en-US" sz="2000" dirty="0" smtClean="0"/>
              <a:t>Gamification supported by machine learning can provide insights that help parameterize ATN models</a:t>
            </a:r>
            <a:endParaRPr lang="en-US" sz="2000" dirty="0" smtClean="0"/>
          </a:p>
          <a:p>
            <a:r>
              <a:rPr lang="en-US" sz="2000" dirty="0" smtClean="0"/>
              <a:t>We are developing a </a:t>
            </a:r>
            <a:r>
              <a:rPr lang="en-US" sz="2000" dirty="0"/>
              <a:t>foundation for testing hypotheses about guiding Convergence players using information about the parameter space derived from machine </a:t>
            </a:r>
            <a:r>
              <a:rPr lang="en-US" sz="2000" dirty="0" smtClean="0"/>
              <a:t>learning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2965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Improving human-computer interactions (e.g. using gamification) can aid understanding of ecological </a:t>
            </a:r>
            <a:r>
              <a:rPr lang="en-US" sz="2000" dirty="0" smtClean="0"/>
              <a:t>sustainability</a:t>
            </a:r>
          </a:p>
          <a:p>
            <a:pPr lvl="1"/>
            <a:r>
              <a:rPr lang="en-US" sz="2000" dirty="0" smtClean="0"/>
              <a:t>Helping to </a:t>
            </a:r>
            <a:r>
              <a:rPr lang="en-US" sz="2000" dirty="0" smtClean="0"/>
              <a:t>parameterize models </a:t>
            </a:r>
            <a:r>
              <a:rPr lang="en-US" sz="2000" dirty="0"/>
              <a:t>of the complex structure and nonlinear dynamics of ecological </a:t>
            </a:r>
            <a:r>
              <a:rPr lang="en-US" sz="2000" dirty="0" smtClean="0"/>
              <a:t>systems</a:t>
            </a:r>
          </a:p>
          <a:p>
            <a:r>
              <a:rPr lang="en-US" sz="2000" dirty="0"/>
              <a:t>A prominent family of such models includes </a:t>
            </a:r>
            <a:r>
              <a:rPr lang="en-US" sz="2000" b="1" dirty="0" err="1"/>
              <a:t>allometric</a:t>
            </a:r>
            <a:r>
              <a:rPr lang="en-US" sz="2000" b="1" dirty="0"/>
              <a:t> trophic network (ATN) </a:t>
            </a:r>
            <a:r>
              <a:rPr lang="en-US" sz="2000" b="1" dirty="0" smtClean="0"/>
              <a:t>models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2997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Allometric</a:t>
            </a:r>
            <a:r>
              <a:rPr lang="en-US" dirty="0"/>
              <a:t> Trophic Network </a:t>
            </a:r>
            <a:r>
              <a:rPr lang="en-US" dirty="0" smtClean="0"/>
              <a:t>models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687" y="3969542"/>
            <a:ext cx="5324629" cy="28884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72" y="1447538"/>
            <a:ext cx="3896609" cy="2352431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7334" y="1834399"/>
            <a:ext cx="6127912" cy="5023601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Flow of energy and biomass through food </a:t>
            </a:r>
            <a:r>
              <a:rPr lang="en-US" sz="2000" dirty="0" smtClean="0"/>
              <a:t>webs</a:t>
            </a:r>
          </a:p>
          <a:p>
            <a:r>
              <a:rPr lang="en-US" sz="2000" dirty="0"/>
              <a:t>Metabolic rates estimated from </a:t>
            </a:r>
            <a:r>
              <a:rPr lang="en-US" sz="2000" dirty="0" smtClean="0"/>
              <a:t>body size</a:t>
            </a:r>
          </a:p>
          <a:p>
            <a:r>
              <a:rPr lang="en-US" sz="2000" dirty="0"/>
              <a:t>Calculate species’ changes in biomass as:</a:t>
            </a:r>
          </a:p>
          <a:p>
            <a:pPr lvl="1"/>
            <a:r>
              <a:rPr lang="en-US" sz="2000" dirty="0"/>
              <a:t>gains due to photosynthesis and feeding</a:t>
            </a:r>
          </a:p>
          <a:p>
            <a:pPr lvl="1"/>
            <a:r>
              <a:rPr lang="en-US" sz="2000" dirty="0"/>
              <a:t>losses due to metabolism and being consumed</a:t>
            </a:r>
          </a:p>
          <a:p>
            <a:r>
              <a:rPr lang="en-US" sz="2000" dirty="0"/>
              <a:t>Systems of differential equations with species-level and link-level parameters</a:t>
            </a:r>
          </a:p>
          <a:p>
            <a:r>
              <a:rPr lang="en-US" sz="2000" dirty="0"/>
              <a:t>Large parameter space, which poses challenges in parameterizing models to:</a:t>
            </a:r>
          </a:p>
          <a:p>
            <a:pPr lvl="1"/>
            <a:r>
              <a:rPr lang="en-US" sz="2000" dirty="0"/>
              <a:t>dynamically sustain many </a:t>
            </a:r>
            <a:r>
              <a:rPr lang="en-US" sz="2000" dirty="0" smtClean="0"/>
              <a:t>species</a:t>
            </a:r>
          </a:p>
          <a:p>
            <a:pPr lvl="1"/>
            <a:r>
              <a:rPr lang="en-US" sz="2000" dirty="0"/>
              <a:t>accurately predict organismal abundance in nature</a:t>
            </a:r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1458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Game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641" y="1942454"/>
            <a:ext cx="6303233" cy="3528978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77334" y="2148535"/>
            <a:ext cx="4937307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Part of </a:t>
            </a:r>
            <a:r>
              <a:rPr lang="en-US" sz="2000" i="1" dirty="0"/>
              <a:t>World of Balance </a:t>
            </a:r>
            <a:r>
              <a:rPr lang="en-US" sz="2000" dirty="0"/>
              <a:t>(</a:t>
            </a:r>
            <a:r>
              <a:rPr lang="en-US" sz="2000" dirty="0" err="1"/>
              <a:t>WoB</a:t>
            </a:r>
            <a:r>
              <a:rPr lang="en-US" sz="2000" dirty="0"/>
              <a:t>) game in which players act as stewards of virtual </a:t>
            </a:r>
            <a:r>
              <a:rPr lang="en-US" sz="2000" dirty="0" smtClean="0"/>
              <a:t>Serengeti ecosystems</a:t>
            </a:r>
          </a:p>
          <a:p>
            <a:r>
              <a:rPr lang="en-US" sz="2000" dirty="0" smtClean="0"/>
              <a:t>Players </a:t>
            </a:r>
            <a:r>
              <a:rPr lang="en-US" sz="2000" dirty="0"/>
              <a:t>try to match </a:t>
            </a:r>
            <a:r>
              <a:rPr lang="en-US" sz="2000" dirty="0" smtClean="0"/>
              <a:t>target data (time </a:t>
            </a:r>
            <a:r>
              <a:rPr lang="en-US" sz="2000" dirty="0"/>
              <a:t>series of different species’ </a:t>
            </a:r>
            <a:r>
              <a:rPr lang="en-US" sz="2000" dirty="0" smtClean="0"/>
              <a:t>biomass) </a:t>
            </a:r>
            <a:r>
              <a:rPr lang="en-US" sz="2000" dirty="0"/>
              <a:t>by parameterizing an ATN </a:t>
            </a:r>
            <a:r>
              <a:rPr lang="en-US" sz="2000" dirty="0" smtClean="0"/>
              <a:t>model</a:t>
            </a:r>
          </a:p>
          <a:p>
            <a:r>
              <a:rPr lang="en-US" sz="2000" dirty="0" smtClean="0"/>
              <a:t>Players compete for best match, betting with </a:t>
            </a:r>
            <a:r>
              <a:rPr lang="en-US" sz="2000" dirty="0" err="1" smtClean="0"/>
              <a:t>WoB</a:t>
            </a:r>
            <a:r>
              <a:rPr lang="en-US" sz="2000" dirty="0" smtClean="0"/>
              <a:t> game credits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4848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Even small food webs have a large parameter space</a:t>
            </a:r>
          </a:p>
          <a:p>
            <a:r>
              <a:rPr lang="en-US" sz="2000" dirty="0" smtClean="0"/>
              <a:t>Network </a:t>
            </a:r>
            <a:r>
              <a:rPr lang="en-US" sz="2000" dirty="0" smtClean="0"/>
              <a:t>of interdependencies means a </a:t>
            </a:r>
            <a:r>
              <a:rPr lang="en-US" sz="2000" dirty="0"/>
              <a:t>small change to one species’ parameter impacts dynamics of all species</a:t>
            </a:r>
          </a:p>
          <a:p>
            <a:r>
              <a:rPr lang="en-US" sz="2000" dirty="0"/>
              <a:t>Finding parameter values to match target </a:t>
            </a:r>
            <a:r>
              <a:rPr lang="en-US" sz="2000" dirty="0" smtClean="0"/>
              <a:t>data is </a:t>
            </a:r>
            <a:r>
              <a:rPr lang="en-US" sz="2000" dirty="0"/>
              <a:t>nontrivial</a:t>
            </a:r>
          </a:p>
          <a:p>
            <a:r>
              <a:rPr lang="en-US" sz="2000" b="1" dirty="0" smtClean="0"/>
              <a:t>Develop</a:t>
            </a:r>
            <a:r>
              <a:rPr lang="en-US" sz="2000" dirty="0" smtClean="0"/>
              <a:t> </a:t>
            </a:r>
            <a:r>
              <a:rPr lang="en-US" sz="2000" b="1" dirty="0" smtClean="0"/>
              <a:t>an </a:t>
            </a:r>
            <a:r>
              <a:rPr lang="en-US" sz="2000" b="1" dirty="0"/>
              <a:t>intuitive understanding of ecological dynamics and sustainability by supporting players to discover parameter values that replicate the target ecosystem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2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improve </a:t>
            </a:r>
            <a:r>
              <a:rPr lang="en-US" sz="2000" dirty="0"/>
              <a:t>target </a:t>
            </a:r>
            <a:r>
              <a:rPr lang="en-US" sz="2000" dirty="0" smtClean="0"/>
              <a:t>biomass data </a:t>
            </a:r>
            <a:r>
              <a:rPr lang="en-US" sz="2000" dirty="0"/>
              <a:t>used for Convergence </a:t>
            </a:r>
            <a:r>
              <a:rPr lang="en-US" sz="2000" dirty="0" smtClean="0"/>
              <a:t>game</a:t>
            </a:r>
          </a:p>
          <a:p>
            <a:r>
              <a:rPr lang="en-US" sz="2000" dirty="0" smtClean="0"/>
              <a:t>To identify</a:t>
            </a:r>
            <a:r>
              <a:rPr lang="en-US" sz="2000" dirty="0" smtClean="0"/>
              <a:t> </a:t>
            </a:r>
            <a:r>
              <a:rPr lang="en-US" sz="2000" dirty="0"/>
              <a:t>promising ranges of parameter values </a:t>
            </a:r>
            <a:r>
              <a:rPr lang="en-US" sz="2000" dirty="0" smtClean="0"/>
              <a:t>to display to players as hints</a:t>
            </a:r>
          </a:p>
        </p:txBody>
      </p:sp>
    </p:spTree>
    <p:extLst>
      <p:ext uri="{BB962C8B-B14F-4D97-AF65-F5344CB8AC3E}">
        <p14:creationId xmlns:p14="http://schemas.microsoft.com/office/powerpoint/2010/main" val="78659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species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648363" cy="3880773"/>
          </a:xfrm>
        </p:spPr>
        <p:txBody>
          <a:bodyPr>
            <a:noAutofit/>
          </a:bodyPr>
          <a:lstStyle/>
          <a:p>
            <a:r>
              <a:rPr lang="en-US" sz="2000" dirty="0"/>
              <a:t>Food web in </a:t>
            </a:r>
            <a:r>
              <a:rPr lang="en-US" sz="2000" dirty="0" err="1"/>
              <a:t>WoB</a:t>
            </a:r>
            <a:r>
              <a:rPr lang="en-US" sz="2000" dirty="0"/>
              <a:t> consists of 87 species from the Serengeti</a:t>
            </a:r>
          </a:p>
          <a:p>
            <a:r>
              <a:rPr lang="en-US" sz="2000" dirty="0"/>
              <a:t>We keep gameplay manageable by deriving smaller food webs</a:t>
            </a:r>
          </a:p>
          <a:p>
            <a:r>
              <a:rPr lang="en-US" sz="2000" dirty="0"/>
              <a:t>Generate subgraphs </a:t>
            </a:r>
            <a:r>
              <a:rPr lang="en-US" sz="2000" dirty="0" smtClean="0"/>
              <a:t>with </a:t>
            </a:r>
            <a:r>
              <a:rPr lang="en-US" sz="2000" dirty="0"/>
              <a:t>the following properties:</a:t>
            </a:r>
          </a:p>
          <a:p>
            <a:pPr lvl="1"/>
            <a:r>
              <a:rPr lang="en-US" sz="2000" dirty="0"/>
              <a:t>Having exactly one connected component</a:t>
            </a:r>
          </a:p>
          <a:p>
            <a:pPr lvl="1"/>
            <a:r>
              <a:rPr lang="en-US" sz="2000" dirty="0"/>
              <a:t>Containing all observed trophic links between species</a:t>
            </a:r>
          </a:p>
          <a:p>
            <a:pPr lvl="1"/>
            <a:r>
              <a:rPr lang="en-US" sz="2000" dirty="0"/>
              <a:t>Having specified number of plant species</a:t>
            </a:r>
          </a:p>
          <a:p>
            <a:pPr lvl="1"/>
            <a:r>
              <a:rPr lang="en-US" sz="2000" dirty="0"/>
              <a:t>Having no incomplete food </a:t>
            </a:r>
            <a:r>
              <a:rPr lang="en-US" sz="2000" dirty="0" smtClean="0"/>
              <a:t>chains</a:t>
            </a:r>
          </a:p>
          <a:p>
            <a:pPr lvl="1"/>
            <a:r>
              <a:rPr lang="en-US" sz="2000" dirty="0"/>
              <a:t>Minimizing plant eaters lacking </a:t>
            </a:r>
            <a:r>
              <a:rPr lang="en-US" sz="2000" dirty="0" smtClean="0"/>
              <a:t>predators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697" y="609600"/>
            <a:ext cx="3896609" cy="2352431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13355"/>
              </p:ext>
            </p:extLst>
          </p:nvPr>
        </p:nvGraphicFramePr>
        <p:xfrm>
          <a:off x="7686127" y="3230781"/>
          <a:ext cx="3175749" cy="3175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1430"/>
                <a:gridCol w="2564319"/>
              </a:tblGrid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African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Fish Eagle</a:t>
                      </a:r>
                    </a:p>
                  </a:txBody>
                  <a:tcPr marL="12700" marR="12700" marT="12700" marB="0" anchor="b"/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33: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Cape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Teal</a:t>
                      </a:r>
                    </a:p>
                  </a:txBody>
                  <a:tcPr marL="12700" marR="12700" marT="12700" marB="0" anchor="b"/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41: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Striped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Weasel</a:t>
                      </a:r>
                    </a:p>
                  </a:txBody>
                  <a:tcPr marL="12700" marR="12700" marT="12700" marB="0" anchor="b"/>
                </a:tc>
              </a:tr>
              <a:tr h="27348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47: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White-Bellied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Bustard</a:t>
                      </a:r>
                    </a:p>
                  </a:txBody>
                  <a:tcPr marL="12700" marR="12700" marT="12700" marB="0" anchor="b"/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49: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African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Marsh Owl</a:t>
                      </a:r>
                    </a:p>
                  </a:txBody>
                  <a:tcPr marL="12700" marR="12700" marT="12700" marB="0" anchor="b"/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61: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Leopard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Tortoise</a:t>
                      </a:r>
                    </a:p>
                  </a:txBody>
                  <a:tcPr marL="12700" marR="12700" marT="12700" marB="0" anchor="b"/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83: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Bush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Pig</a:t>
                      </a:r>
                    </a:p>
                  </a:txBody>
                  <a:tcPr marL="12700" marR="12700" marT="12700" marB="0" anchor="b"/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86: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Lion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1004: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Grains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and Seeds</a:t>
                      </a:r>
                    </a:p>
                  </a:txBody>
                  <a:tcPr marL="12700" marR="12700" marT="12700" marB="0" anchor="b"/>
                </a:tc>
              </a:tr>
              <a:tr h="245448">
                <a:tc>
                  <a:txBody>
                    <a:bodyPr/>
                    <a:lstStyle/>
                    <a:p>
                      <a:pPr algn="r" fontAlgn="b"/>
                      <a:r>
                        <a:rPr lang="is-I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1005:</a:t>
                      </a:r>
                      <a:endParaRPr lang="is-I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Grass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and Herbs 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427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Methodology: parameter </a:t>
            </a:r>
            <a:r>
              <a:rPr lang="en-US" dirty="0"/>
              <a:t>space exploration and simulation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Sets of 1000 simulations with randomized parameters</a:t>
            </a:r>
          </a:p>
          <a:p>
            <a:r>
              <a:rPr lang="en-US" sz="2000" dirty="0"/>
              <a:t>Each parameter value is independently drawn from a uniform distribution between 50% and 150% of its default </a:t>
            </a:r>
            <a:r>
              <a:rPr lang="en-US" sz="2000" dirty="0" smtClean="0"/>
              <a:t>value</a:t>
            </a:r>
          </a:p>
          <a:p>
            <a:r>
              <a:rPr lang="en-US" sz="2000" dirty="0"/>
              <a:t>(</a:t>
            </a:r>
            <a:r>
              <a:rPr lang="en-US" sz="2000" dirty="0" err="1"/>
              <a:t>WoB</a:t>
            </a:r>
            <a:r>
              <a:rPr lang="en-US" sz="2000" dirty="0"/>
              <a:t> database contains default parameter values for each species based on measurements and established models of metabolic rates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802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Methodology: </a:t>
            </a:r>
            <a:r>
              <a:rPr lang="en-US" dirty="0"/>
              <a:t>classification of simulation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5213512" cy="3880773"/>
          </a:xfrm>
        </p:spPr>
        <p:txBody>
          <a:bodyPr>
            <a:noAutofit/>
          </a:bodyPr>
          <a:lstStyle/>
          <a:p>
            <a:r>
              <a:rPr lang="en-US" sz="2000" dirty="0"/>
              <a:t>Use simulation data to train machine learning algorithm to predict </a:t>
            </a:r>
            <a:r>
              <a:rPr lang="en-US" sz="2000" dirty="0" smtClean="0"/>
              <a:t>ecosystem </a:t>
            </a:r>
            <a:r>
              <a:rPr lang="en-US" sz="2000" dirty="0"/>
              <a:t>health based on parameters</a:t>
            </a:r>
          </a:p>
          <a:p>
            <a:r>
              <a:rPr lang="en-US" sz="2000" dirty="0"/>
              <a:t>Calculate linear time trend of </a:t>
            </a:r>
            <a:r>
              <a:rPr lang="en-US" sz="2000" dirty="0" err="1"/>
              <a:t>WoB’s</a:t>
            </a:r>
            <a:r>
              <a:rPr lang="en-US" sz="2000" dirty="0"/>
              <a:t> </a:t>
            </a:r>
            <a:r>
              <a:rPr lang="en-US" sz="2000" i="1" dirty="0"/>
              <a:t>environment score</a:t>
            </a:r>
            <a:r>
              <a:rPr lang="en-US" sz="2000" dirty="0"/>
              <a:t> (measure of total biomass of ecosystem, weighted toward higher trophic levels)</a:t>
            </a:r>
          </a:p>
          <a:p>
            <a:r>
              <a:rPr lang="en-US" sz="2000" dirty="0"/>
              <a:t>Label simulations as “good” or “bad” if their score trend falls within the top 25% or bottom 25% of simulations, </a:t>
            </a:r>
            <a:r>
              <a:rPr lang="en-US" sz="2000" dirty="0" smtClean="0"/>
              <a:t>respectively</a:t>
            </a:r>
          </a:p>
          <a:p>
            <a:r>
              <a:rPr lang="en-US" sz="2000" dirty="0"/>
              <a:t>Train Weka’s C4.5 decision </a:t>
            </a:r>
            <a:r>
              <a:rPr lang="en-US" sz="2000" dirty="0" smtClean="0"/>
              <a:t>tree to </a:t>
            </a:r>
            <a:r>
              <a:rPr lang="en-US" sz="2000" dirty="0"/>
              <a:t>predict class label from </a:t>
            </a:r>
            <a:r>
              <a:rPr lang="en-US" sz="2000" dirty="0" smtClean="0"/>
              <a:t>parameters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845" y="1930400"/>
            <a:ext cx="6100947" cy="322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30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1737</TotalTime>
  <Words>670</Words>
  <Application>Microsoft Macintosh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Trebuchet MS</vt:lpstr>
      <vt:lpstr>Wingdings 3</vt:lpstr>
      <vt:lpstr>Arial</vt:lpstr>
      <vt:lpstr>Facet</vt:lpstr>
      <vt:lpstr>Optimizing Ecological Sustainability by Integrating Intuition and Machine Learning via Gamification</vt:lpstr>
      <vt:lpstr>Introduction</vt:lpstr>
      <vt:lpstr>Allometric Trophic Network models</vt:lpstr>
      <vt:lpstr>Convergence Game</vt:lpstr>
      <vt:lpstr>Problem Definition</vt:lpstr>
      <vt:lpstr>Methodology</vt:lpstr>
      <vt:lpstr>Methodology: species selection</vt:lpstr>
      <vt:lpstr>Methodology: parameter space exploration and simulation </vt:lpstr>
      <vt:lpstr>Methodology: classification of simulation results</vt:lpstr>
      <vt:lpstr>Methodology: evaluation of parameter ranges</vt:lpstr>
      <vt:lpstr>Experimental design</vt:lpstr>
      <vt:lpstr>Conclusion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Ecological Sustainability by Integrating Intuition andMachine Learning via Gamification</dc:title>
  <dc:creator>Ben Saylor</dc:creator>
  <cp:lastModifiedBy>Ben Saylor</cp:lastModifiedBy>
  <cp:revision>34</cp:revision>
  <dcterms:created xsi:type="dcterms:W3CDTF">2016-07-04T20:09:37Z</dcterms:created>
  <dcterms:modified xsi:type="dcterms:W3CDTF">2016-07-06T12:33:27Z</dcterms:modified>
</cp:coreProperties>
</file>